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Lst>
  <p:sldSz cx="18288000" cy="10287000"/>
  <p:notesSz cx="6858000" cy="9144000"/>
  <p:embeddedFontLst>
    <p:embeddedFont>
      <p:font typeface="Calibri" panose="020F0502020204030204" pitchFamily="34" charset="0"/>
      <p:regular r:id="rId72"/>
      <p:bold r:id="rId73"/>
      <p:italic r:id="rId74"/>
      <p:boldItalic r:id="rId75"/>
    </p:embeddedFont>
    <p:embeddedFont>
      <p:font typeface="Open Sans" panose="020B0604020202020204" charset="0"/>
      <p:regular r:id="rId76"/>
    </p:embeddedFont>
    <p:embeddedFont>
      <p:font typeface="Open Sans Bold" panose="020B0604020202020204" charset="0"/>
      <p:regular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3.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sv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29.jpeg"/><Relationship Id="rId4" Type="http://schemas.openxmlformats.org/officeDocument/2006/relationships/image" Target="../media/image32.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3.sv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42.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32.png"/><Relationship Id="rId7" Type="http://schemas.openxmlformats.org/officeDocument/2006/relationships/image" Target="../media/image46.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0.jpe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4.svg"/><Relationship Id="rId7" Type="http://schemas.openxmlformats.org/officeDocument/2006/relationships/image" Target="../media/image4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3.sv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51.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0.pn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4.svg"/><Relationship Id="rId7" Type="http://schemas.openxmlformats.org/officeDocument/2006/relationships/image" Target="../media/image4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6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3.sv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34.sv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2.png"/><Relationship Id="rId9"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5.svg"/><Relationship Id="rId7" Type="http://schemas.openxmlformats.org/officeDocument/2006/relationships/image" Target="../media/image89.sv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87.sv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82.png"/><Relationship Id="rId4" Type="http://schemas.openxmlformats.org/officeDocument/2006/relationships/image" Target="../media/image81.jpeg"/></Relationships>
</file>

<file path=ppt/slides/_rels/slide4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4.sv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5.png"/><Relationship Id="rId10" Type="http://schemas.openxmlformats.org/officeDocument/2006/relationships/image" Target="../media/image84.png"/><Relationship Id="rId4" Type="http://schemas.openxmlformats.org/officeDocument/2006/relationships/image" Target="../media/image34.png"/><Relationship Id="rId9"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3.sv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34.svg"/><Relationship Id="rId7" Type="http://schemas.openxmlformats.org/officeDocument/2006/relationships/image" Target="../media/image87.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slideLayout" Target="../slideLayouts/slideLayout7.xml"/><Relationship Id="rId7" Type="http://schemas.openxmlformats.org/officeDocument/2006/relationships/image" Target="../media/image91.jpe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7.png"/><Relationship Id="rId5" Type="http://schemas.openxmlformats.org/officeDocument/2006/relationships/image" Target="../media/image36.png"/><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4.svg"/><Relationship Id="rId7" Type="http://schemas.openxmlformats.org/officeDocument/2006/relationships/image" Target="../media/image9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3.png"/><Relationship Id="rId10" Type="http://schemas.openxmlformats.org/officeDocument/2006/relationships/image" Target="../media/image39.svg"/><Relationship Id="rId4" Type="http://schemas.openxmlformats.org/officeDocument/2006/relationships/image" Target="../media/image94.pn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3.svg"/><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99.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5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4.svg"/><Relationship Id="rId7" Type="http://schemas.openxmlformats.org/officeDocument/2006/relationships/image" Target="../media/image9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3.png"/><Relationship Id="rId10" Type="http://schemas.openxmlformats.org/officeDocument/2006/relationships/image" Target="../media/image39.svg"/><Relationship Id="rId4" Type="http://schemas.openxmlformats.org/officeDocument/2006/relationships/image" Target="../media/image94.png"/><Relationship Id="rId9" Type="http://schemas.openxmlformats.org/officeDocument/2006/relationships/image" Target="../media/image35.png"/></Relationships>
</file>

<file path=ppt/slides/_rels/slide55.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6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3.svg"/><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106.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3.png"/><Relationship Id="rId1" Type="http://schemas.openxmlformats.org/officeDocument/2006/relationships/slideLayout" Target="../slideLayouts/slideLayout7.xml"/><Relationship Id="rId5" Type="http://schemas.openxmlformats.org/officeDocument/2006/relationships/image" Target="../media/image119.svg"/><Relationship Id="rId4" Type="http://schemas.openxmlformats.org/officeDocument/2006/relationships/image" Target="../media/image108.png"/></Relationships>
</file>

<file path=ppt/slides/_rels/slide5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34.svg"/><Relationship Id="rId7" Type="http://schemas.openxmlformats.org/officeDocument/2006/relationships/image" Target="../media/image9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39.svg"/><Relationship Id="rId5" Type="http://schemas.openxmlformats.org/officeDocument/2006/relationships/image" Target="../media/image94.png"/><Relationship Id="rId10" Type="http://schemas.openxmlformats.org/officeDocument/2006/relationships/image" Target="../media/image35.png"/><Relationship Id="rId4" Type="http://schemas.openxmlformats.org/officeDocument/2006/relationships/image" Target="../media/image2.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3.svg"/><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34.svg"/><Relationship Id="rId7" Type="http://schemas.openxmlformats.org/officeDocument/2006/relationships/image" Target="../media/image9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39.svg"/><Relationship Id="rId5" Type="http://schemas.openxmlformats.org/officeDocument/2006/relationships/image" Target="../media/image94.png"/><Relationship Id="rId10" Type="http://schemas.openxmlformats.org/officeDocument/2006/relationships/image" Target="../media/image35.png"/><Relationship Id="rId4" Type="http://schemas.openxmlformats.org/officeDocument/2006/relationships/image" Target="../media/image2.png"/><Relationship Id="rId9" Type="http://schemas.openxmlformats.org/officeDocument/2006/relationships/image" Target="../media/image32.png"/></Relationships>
</file>

<file path=ppt/slides/_rels/slide6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6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18.png"/><Relationship Id="rId4" Type="http://schemas.openxmlformats.org/officeDocument/2006/relationships/image" Target="../media/image117.png"/></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6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69.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124.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1.jpeg"/><Relationship Id="rId7"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8.jpe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CC0DF">
                <a:alpha val="100000"/>
              </a:srgbClr>
            </a:gs>
            <a:gs pos="100000">
              <a:srgbClr val="FFDE59">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4565380" y="0"/>
            <a:ext cx="13722620" cy="10287000"/>
          </a:xfrm>
          <a:custGeom>
            <a:avLst/>
            <a:gdLst/>
            <a:ahLst/>
            <a:cxnLst/>
            <a:rect l="l" t="t" r="r" b="b"/>
            <a:pathLst>
              <a:path w="13722620" h="10287000">
                <a:moveTo>
                  <a:pt x="0" y="0"/>
                </a:moveTo>
                <a:lnTo>
                  <a:pt x="13722620" y="0"/>
                </a:lnTo>
                <a:lnTo>
                  <a:pt x="13722620" y="10287000"/>
                </a:lnTo>
                <a:lnTo>
                  <a:pt x="0" y="10287000"/>
                </a:lnTo>
                <a:lnTo>
                  <a:pt x="0" y="0"/>
                </a:lnTo>
                <a:close/>
              </a:path>
            </a:pathLst>
          </a:custGeom>
          <a:blipFill>
            <a:blip r:embed="rId2">
              <a:alphaModFix amt="27000"/>
            </a:blip>
            <a:stretch>
              <a:fillRect/>
            </a:stretch>
          </a:blipFill>
        </p:spPr>
      </p:sp>
      <p:sp>
        <p:nvSpPr>
          <p:cNvPr id="3" name="Freeform 3"/>
          <p:cNvSpPr/>
          <p:nvPr/>
        </p:nvSpPr>
        <p:spPr>
          <a:xfrm>
            <a:off x="15513964" y="299022"/>
            <a:ext cx="2490634" cy="1459356"/>
          </a:xfrm>
          <a:custGeom>
            <a:avLst/>
            <a:gdLst/>
            <a:ahLst/>
            <a:cxnLst/>
            <a:rect l="l" t="t" r="r" b="b"/>
            <a:pathLst>
              <a:path w="2490634" h="1459356">
                <a:moveTo>
                  <a:pt x="0" y="0"/>
                </a:moveTo>
                <a:lnTo>
                  <a:pt x="2490634" y="0"/>
                </a:lnTo>
                <a:lnTo>
                  <a:pt x="2490634" y="1459356"/>
                </a:lnTo>
                <a:lnTo>
                  <a:pt x="0" y="1459356"/>
                </a:lnTo>
                <a:lnTo>
                  <a:pt x="0" y="0"/>
                </a:lnTo>
                <a:close/>
              </a:path>
            </a:pathLst>
          </a:custGeom>
          <a:blipFill>
            <a:blip r:embed="rId3"/>
            <a:stretch>
              <a:fillRect/>
            </a:stretch>
          </a:blipFill>
        </p:spPr>
      </p:sp>
      <p:sp>
        <p:nvSpPr>
          <p:cNvPr id="4" name="Freeform 4"/>
          <p:cNvSpPr/>
          <p:nvPr/>
        </p:nvSpPr>
        <p:spPr>
          <a:xfrm>
            <a:off x="1274839" y="3371221"/>
            <a:ext cx="7869161" cy="5887079"/>
          </a:xfrm>
          <a:custGeom>
            <a:avLst/>
            <a:gdLst/>
            <a:ahLst/>
            <a:cxnLst/>
            <a:rect l="l" t="t" r="r" b="b"/>
            <a:pathLst>
              <a:path w="7869161" h="5887079">
                <a:moveTo>
                  <a:pt x="0" y="0"/>
                </a:moveTo>
                <a:lnTo>
                  <a:pt x="7869161" y="0"/>
                </a:lnTo>
                <a:lnTo>
                  <a:pt x="7869161" y="5887079"/>
                </a:lnTo>
                <a:lnTo>
                  <a:pt x="0" y="5887079"/>
                </a:lnTo>
                <a:lnTo>
                  <a:pt x="0" y="0"/>
                </a:lnTo>
                <a:close/>
              </a:path>
            </a:pathLst>
          </a:custGeom>
          <a:blipFill>
            <a:blip r:embed="rId4"/>
            <a:stretch>
              <a:fillRect/>
            </a:stretch>
          </a:blipFill>
        </p:spPr>
      </p:sp>
      <p:sp>
        <p:nvSpPr>
          <p:cNvPr id="5" name="TextBox 5"/>
          <p:cNvSpPr txBox="1"/>
          <p:nvPr/>
        </p:nvSpPr>
        <p:spPr>
          <a:xfrm>
            <a:off x="636110" y="665778"/>
            <a:ext cx="8507890" cy="1415541"/>
          </a:xfrm>
          <a:prstGeom prst="rect">
            <a:avLst/>
          </a:prstGeom>
        </p:spPr>
        <p:txBody>
          <a:bodyPr lIns="0" tIns="0" rIns="0" bIns="0" rtlCol="0" anchor="t">
            <a:spAutoFit/>
          </a:bodyPr>
          <a:lstStyle/>
          <a:p>
            <a:pPr marL="0" lvl="0" indent="0" algn="ctr">
              <a:lnSpc>
                <a:spcPts val="5548"/>
              </a:lnSpc>
            </a:pPr>
            <a:r>
              <a:rPr lang="en-US" sz="5044" b="1">
                <a:solidFill>
                  <a:srgbClr val="000000"/>
                </a:solidFill>
                <a:latin typeface="Garet Bold"/>
                <a:ea typeface="Garet Bold"/>
                <a:cs typeface="Garet Bold"/>
                <a:sym typeface="Garet Bold"/>
              </a:rPr>
              <a:t>Resonancia Magnética Osteoarticular</a:t>
            </a:r>
          </a:p>
        </p:txBody>
      </p:sp>
      <p:sp>
        <p:nvSpPr>
          <p:cNvPr id="6" name="TextBox 6"/>
          <p:cNvSpPr txBox="1"/>
          <p:nvPr/>
        </p:nvSpPr>
        <p:spPr>
          <a:xfrm>
            <a:off x="7741782" y="8491814"/>
            <a:ext cx="9517518" cy="1456771"/>
          </a:xfrm>
          <a:prstGeom prst="rect">
            <a:avLst/>
          </a:prstGeom>
        </p:spPr>
        <p:txBody>
          <a:bodyPr lIns="0" tIns="0" rIns="0" bIns="0" rtlCol="0" anchor="t">
            <a:spAutoFit/>
          </a:bodyPr>
          <a:lstStyle/>
          <a:p>
            <a:pPr marL="0" lvl="0" indent="0" algn="ctr">
              <a:lnSpc>
                <a:spcPts val="5901"/>
              </a:lnSpc>
            </a:pPr>
            <a:r>
              <a:rPr lang="en-US" sz="4215" b="1">
                <a:solidFill>
                  <a:srgbClr val="000000"/>
                </a:solidFill>
                <a:latin typeface="Garet Bold"/>
                <a:ea typeface="Garet Bold"/>
                <a:cs typeface="Garet Bold"/>
                <a:sym typeface="Garet Bold"/>
              </a:rPr>
              <a:t>Lic. Karen Lacunza</a:t>
            </a:r>
          </a:p>
          <a:p>
            <a:pPr marL="0" lvl="0" indent="0" algn="ctr">
              <a:lnSpc>
                <a:spcPts val="5901"/>
              </a:lnSpc>
            </a:pPr>
            <a:r>
              <a:rPr lang="en-US" sz="4215" b="1">
                <a:solidFill>
                  <a:srgbClr val="000000"/>
                </a:solidFill>
                <a:latin typeface="Garet Bold"/>
                <a:ea typeface="Garet Bold"/>
                <a:cs typeface="Garet Bold"/>
                <a:sym typeface="Garet Bold"/>
              </a:rPr>
              <a:t>karenlacunza@gmail.com</a:t>
            </a:r>
          </a:p>
        </p:txBody>
      </p:sp>
      <p:sp>
        <p:nvSpPr>
          <p:cNvPr id="7" name="TextBox 7"/>
          <p:cNvSpPr txBox="1"/>
          <p:nvPr/>
        </p:nvSpPr>
        <p:spPr>
          <a:xfrm>
            <a:off x="1531219" y="2438218"/>
            <a:ext cx="6717672" cy="528479"/>
          </a:xfrm>
          <a:prstGeom prst="rect">
            <a:avLst/>
          </a:prstGeom>
        </p:spPr>
        <p:txBody>
          <a:bodyPr lIns="0" tIns="0" rIns="0" bIns="0" rtlCol="0" anchor="t">
            <a:spAutoFit/>
          </a:bodyPr>
          <a:lstStyle/>
          <a:p>
            <a:pPr marL="0" lvl="0" indent="0" algn="ctr">
              <a:lnSpc>
                <a:spcPts val="4471"/>
              </a:lnSpc>
            </a:pPr>
            <a:r>
              <a:rPr lang="en-US" sz="3193" b="1">
                <a:solidFill>
                  <a:srgbClr val="000000"/>
                </a:solidFill>
                <a:latin typeface="Garet Bold"/>
                <a:ea typeface="Garet Bold"/>
                <a:cs typeface="Garet Bold"/>
                <a:sym typeface="Garet Bold"/>
              </a:rPr>
              <a:t>Esaote O-scan , Bajo Campo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42864" y="3487772"/>
            <a:ext cx="11802273" cy="3311456"/>
            <a:chOff x="0" y="0"/>
            <a:chExt cx="15736363" cy="4415275"/>
          </a:xfrm>
        </p:grpSpPr>
        <p:sp>
          <p:nvSpPr>
            <p:cNvPr id="3" name="TextBox 3"/>
            <p:cNvSpPr txBox="1"/>
            <p:nvPr/>
          </p:nvSpPr>
          <p:spPr>
            <a:xfrm>
              <a:off x="0" y="3442212"/>
              <a:ext cx="15736363" cy="973063"/>
            </a:xfrm>
            <a:prstGeom prst="rect">
              <a:avLst/>
            </a:prstGeom>
          </p:spPr>
          <p:txBody>
            <a:bodyPr lIns="0" tIns="0" rIns="0" bIns="0" rtlCol="0" anchor="t">
              <a:spAutoFit/>
            </a:bodyPr>
            <a:lstStyle/>
            <a:p>
              <a:pPr algn="ctr">
                <a:lnSpc>
                  <a:spcPts val="6370"/>
                </a:lnSpc>
              </a:pPr>
              <a:r>
                <a:rPr lang="en-US" sz="4190" spc="921">
                  <a:solidFill>
                    <a:srgbClr val="000000"/>
                  </a:solidFill>
                  <a:latin typeface="Glacial Indifference"/>
                  <a:ea typeface="Glacial Indifference"/>
                  <a:cs typeface="Glacial Indifference"/>
                  <a:sym typeface="Glacial Indifference"/>
                </a:rPr>
                <a:t>CON QUE BOBINAS TRABAJAMOS ?</a:t>
              </a:r>
            </a:p>
          </p:txBody>
        </p:sp>
        <p:sp>
          <p:nvSpPr>
            <p:cNvPr id="4" name="TextBox 4"/>
            <p:cNvSpPr txBox="1"/>
            <p:nvPr/>
          </p:nvSpPr>
          <p:spPr>
            <a:xfrm>
              <a:off x="0" y="-133350"/>
              <a:ext cx="15736363" cy="973063"/>
            </a:xfrm>
            <a:prstGeom prst="rect">
              <a:avLst/>
            </a:prstGeom>
          </p:spPr>
          <p:txBody>
            <a:bodyPr lIns="0" tIns="0" rIns="0" bIns="0" rtlCol="0" anchor="t">
              <a:spAutoFit/>
            </a:bodyPr>
            <a:lstStyle/>
            <a:p>
              <a:pPr algn="ctr">
                <a:lnSpc>
                  <a:spcPts val="6370"/>
                </a:lnSpc>
              </a:pPr>
              <a:r>
                <a:rPr lang="en-US" sz="4190" spc="921">
                  <a:solidFill>
                    <a:srgbClr val="000000"/>
                  </a:solidFill>
                  <a:latin typeface="Glacial Indifference"/>
                  <a:ea typeface="Glacial Indifference"/>
                  <a:cs typeface="Glacial Indifference"/>
                  <a:sym typeface="Glacial Indifference"/>
                </a:rPr>
                <a:t>IMPORTANTE</a:t>
              </a:r>
            </a:p>
          </p:txBody>
        </p:sp>
        <p:sp>
          <p:nvSpPr>
            <p:cNvPr id="5" name="TextBox 5"/>
            <p:cNvSpPr txBox="1"/>
            <p:nvPr/>
          </p:nvSpPr>
          <p:spPr>
            <a:xfrm>
              <a:off x="0" y="1456386"/>
              <a:ext cx="15736363" cy="1704688"/>
            </a:xfrm>
            <a:prstGeom prst="rect">
              <a:avLst/>
            </a:prstGeom>
          </p:spPr>
          <p:txBody>
            <a:bodyPr lIns="0" tIns="0" rIns="0" bIns="0" rtlCol="0" anchor="t">
              <a:spAutoFit/>
            </a:bodyPr>
            <a:lstStyle/>
            <a:p>
              <a:pPr algn="ctr">
                <a:lnSpc>
                  <a:spcPts val="9549"/>
                </a:lnSpc>
              </a:pPr>
              <a:r>
                <a:rPr lang="en-US" sz="8925" spc="312">
                  <a:solidFill>
                    <a:srgbClr val="000000"/>
                  </a:solidFill>
                  <a:latin typeface="Garet"/>
                  <a:ea typeface="Garet"/>
                  <a:cs typeface="Garet"/>
                  <a:sym typeface="Garet"/>
                </a:rPr>
                <a:t>BOBINAS</a:t>
              </a:r>
            </a:p>
          </p:txBody>
        </p:sp>
      </p:grpSp>
      <p:sp>
        <p:nvSpPr>
          <p:cNvPr id="6" name="Freeform 6"/>
          <p:cNvSpPr/>
          <p:nvPr/>
        </p:nvSpPr>
        <p:spPr>
          <a:xfrm>
            <a:off x="1473500" y="1430372"/>
            <a:ext cx="1769364" cy="2057400"/>
          </a:xfrm>
          <a:custGeom>
            <a:avLst/>
            <a:gdLst/>
            <a:ahLst/>
            <a:cxnLst/>
            <a:rect l="l" t="t" r="r" b="b"/>
            <a:pathLst>
              <a:path w="1769364" h="2057400">
                <a:moveTo>
                  <a:pt x="0" y="0"/>
                </a:moveTo>
                <a:lnTo>
                  <a:pt x="1769364" y="0"/>
                </a:lnTo>
                <a:lnTo>
                  <a:pt x="1769364"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3125366" y="7162036"/>
            <a:ext cx="2533618" cy="2470277"/>
          </a:xfrm>
          <a:custGeom>
            <a:avLst/>
            <a:gdLst/>
            <a:ahLst/>
            <a:cxnLst/>
            <a:rect l="l" t="t" r="r" b="b"/>
            <a:pathLst>
              <a:path w="2533618" h="2470277">
                <a:moveTo>
                  <a:pt x="0" y="0"/>
                </a:moveTo>
                <a:lnTo>
                  <a:pt x="2533618" y="0"/>
                </a:lnTo>
                <a:lnTo>
                  <a:pt x="2533618" y="2470277"/>
                </a:lnTo>
                <a:lnTo>
                  <a:pt x="0" y="24702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8" name="Group 8"/>
          <p:cNvGrpSpPr/>
          <p:nvPr/>
        </p:nvGrpSpPr>
        <p:grpSpPr>
          <a:xfrm>
            <a:off x="16877243" y="-382436"/>
            <a:ext cx="1563157" cy="10858576"/>
            <a:chOff x="0" y="0"/>
            <a:chExt cx="411696" cy="2859872"/>
          </a:xfrm>
        </p:grpSpPr>
        <p:sp>
          <p:nvSpPr>
            <p:cNvPr id="9" name="Freeform 9"/>
            <p:cNvSpPr/>
            <p:nvPr/>
          </p:nvSpPr>
          <p:spPr>
            <a:xfrm>
              <a:off x="0" y="0"/>
              <a:ext cx="411696" cy="2859872"/>
            </a:xfrm>
            <a:custGeom>
              <a:avLst/>
              <a:gdLst/>
              <a:ahLst/>
              <a:cxnLst/>
              <a:rect l="l" t="t" r="r" b="b"/>
              <a:pathLst>
                <a:path w="411696" h="2859872">
                  <a:moveTo>
                    <a:pt x="0" y="0"/>
                  </a:moveTo>
                  <a:lnTo>
                    <a:pt x="411696" y="0"/>
                  </a:lnTo>
                  <a:lnTo>
                    <a:pt x="411696" y="2859872"/>
                  </a:lnTo>
                  <a:lnTo>
                    <a:pt x="0" y="2859872"/>
                  </a:lnTo>
                  <a:close/>
                </a:path>
              </a:pathLst>
            </a:custGeom>
            <a:solidFill>
              <a:srgbClr val="F2C70F"/>
            </a:solidFill>
          </p:spPr>
        </p:sp>
        <p:sp>
          <p:nvSpPr>
            <p:cNvPr id="10" name="TextBox 10"/>
            <p:cNvSpPr txBox="1"/>
            <p:nvPr/>
          </p:nvSpPr>
          <p:spPr>
            <a:xfrm>
              <a:off x="0" y="-38100"/>
              <a:ext cx="411696" cy="2897972"/>
            </a:xfrm>
            <a:prstGeom prst="rect">
              <a:avLst/>
            </a:prstGeom>
          </p:spPr>
          <p:txBody>
            <a:bodyPr lIns="50800" tIns="50800" rIns="50800" bIns="50800" rtlCol="0" anchor="ctr"/>
            <a:lstStyle/>
            <a:p>
              <a:pPr algn="ctr">
                <a:lnSpc>
                  <a:spcPts val="2799"/>
                </a:lnSpc>
              </a:pP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4170" y="1370541"/>
            <a:ext cx="16230600" cy="9597020"/>
          </a:xfrm>
          <a:prstGeom prst="rect">
            <a:avLst/>
          </a:prstGeom>
        </p:spPr>
        <p:txBody>
          <a:bodyPr lIns="0" tIns="0" rIns="0" bIns="0" rtlCol="0" anchor="t">
            <a:spAutoFit/>
          </a:bodyPr>
          <a:lstStyle/>
          <a:p>
            <a:pPr algn="ctr">
              <a:lnSpc>
                <a:spcPts val="3078"/>
              </a:lnSpc>
              <a:spcBef>
                <a:spcPct val="0"/>
              </a:spcBef>
            </a:pPr>
            <a:r>
              <a:rPr lang="en-US" sz="2824">
                <a:solidFill>
                  <a:srgbClr val="000000"/>
                </a:solidFill>
                <a:latin typeface="Garet"/>
                <a:ea typeface="Garet"/>
                <a:cs typeface="Garet"/>
                <a:sym typeface="Garet"/>
              </a:rPr>
              <a:t>Las bobinas Dual Phased Array (DPA) son dispositivos utilizados en imágenes por resonancia magnética (IRM) para recibir señales de radiofrecuencia (RF) de manera más eficiente. A diferencia de las bobinas comunes, cada DPA tiene dos partes:</a:t>
            </a:r>
          </a:p>
          <a:p>
            <a:pPr algn="ctr">
              <a:lnSpc>
                <a:spcPts val="3078"/>
              </a:lnSpc>
              <a:spcBef>
                <a:spcPct val="0"/>
              </a:spcBef>
            </a:pPr>
            <a:endParaRPr lang="en-US" sz="2824">
              <a:solidFill>
                <a:srgbClr val="000000"/>
              </a:solidFill>
              <a:latin typeface="Garet"/>
              <a:ea typeface="Garet"/>
              <a:cs typeface="Garet"/>
              <a:sym typeface="Garet"/>
            </a:endParaRPr>
          </a:p>
          <a:p>
            <a:pPr algn="ctr">
              <a:lnSpc>
                <a:spcPts val="3078"/>
              </a:lnSpc>
              <a:spcBef>
                <a:spcPct val="0"/>
              </a:spcBef>
            </a:pPr>
            <a:r>
              <a:rPr lang="en-US" sz="2824">
                <a:solidFill>
                  <a:srgbClr val="000000"/>
                </a:solidFill>
                <a:latin typeface="Garet"/>
                <a:ea typeface="Garet"/>
                <a:cs typeface="Garet"/>
                <a:sym typeface="Garet"/>
              </a:rPr>
              <a:t>Una bobina sensible a las ondas de RF que van en la misma dirección que la del campo magnético de la IRM, como si fueran ondas de radio que van de frente.</a:t>
            </a:r>
          </a:p>
          <a:p>
            <a:pPr algn="ctr">
              <a:lnSpc>
                <a:spcPts val="3078"/>
              </a:lnSpc>
              <a:spcBef>
                <a:spcPct val="0"/>
              </a:spcBef>
            </a:pPr>
            <a:endParaRPr lang="en-US" sz="2824">
              <a:solidFill>
                <a:srgbClr val="000000"/>
              </a:solidFill>
              <a:latin typeface="Garet"/>
              <a:ea typeface="Garet"/>
              <a:cs typeface="Garet"/>
              <a:sym typeface="Garet"/>
            </a:endParaRPr>
          </a:p>
          <a:p>
            <a:pPr algn="ctr">
              <a:lnSpc>
                <a:spcPts val="3078"/>
              </a:lnSpc>
              <a:spcBef>
                <a:spcPct val="0"/>
              </a:spcBef>
            </a:pPr>
            <a:r>
              <a:rPr lang="en-US" sz="2824">
                <a:solidFill>
                  <a:srgbClr val="000000"/>
                </a:solidFill>
                <a:latin typeface="Garet"/>
                <a:ea typeface="Garet"/>
                <a:cs typeface="Garet"/>
                <a:sym typeface="Garet"/>
              </a:rPr>
              <a:t>Otra bobina que es sensible a las ondas de RF que van en una dirección perpendicular, como si fueran ondas que van de lado.</a:t>
            </a:r>
          </a:p>
          <a:p>
            <a:pPr algn="ctr">
              <a:lnSpc>
                <a:spcPts val="3078"/>
              </a:lnSpc>
              <a:spcBef>
                <a:spcPct val="0"/>
              </a:spcBef>
            </a:pPr>
            <a:endParaRPr lang="en-US" sz="2824">
              <a:solidFill>
                <a:srgbClr val="000000"/>
              </a:solidFill>
              <a:latin typeface="Garet"/>
              <a:ea typeface="Garet"/>
              <a:cs typeface="Garet"/>
              <a:sym typeface="Garet"/>
            </a:endParaRPr>
          </a:p>
          <a:p>
            <a:pPr algn="ctr">
              <a:lnSpc>
                <a:spcPts val="3078"/>
              </a:lnSpc>
              <a:spcBef>
                <a:spcPct val="0"/>
              </a:spcBef>
            </a:pPr>
            <a:r>
              <a:rPr lang="en-US" sz="2824">
                <a:solidFill>
                  <a:srgbClr val="000000"/>
                </a:solidFill>
                <a:latin typeface="Garet"/>
                <a:ea typeface="Garet"/>
                <a:cs typeface="Garet"/>
                <a:sym typeface="Garet"/>
              </a:rPr>
              <a:t>La razón de tener estas dos bobinas es mejorar la calidad de la señal. Al ser sensibles a diferentes direcciones de las ondas de RF, estas bobinas evitan que las señales se mezclen o interfieran entre sí, lo que significa que obtienes una mejor señal en comparación con las bobinas regulares.</a:t>
            </a:r>
          </a:p>
          <a:p>
            <a:pPr algn="ctr">
              <a:lnSpc>
                <a:spcPts val="3078"/>
              </a:lnSpc>
              <a:spcBef>
                <a:spcPct val="0"/>
              </a:spcBef>
            </a:pPr>
            <a:endParaRPr lang="en-US" sz="2824">
              <a:solidFill>
                <a:srgbClr val="000000"/>
              </a:solidFill>
              <a:latin typeface="Garet"/>
              <a:ea typeface="Garet"/>
              <a:cs typeface="Garet"/>
              <a:sym typeface="Garet"/>
            </a:endParaRPr>
          </a:p>
          <a:p>
            <a:pPr algn="ctr">
              <a:lnSpc>
                <a:spcPts val="3078"/>
              </a:lnSpc>
              <a:spcBef>
                <a:spcPct val="0"/>
              </a:spcBef>
            </a:pPr>
            <a:r>
              <a:rPr lang="en-US" sz="2824">
                <a:solidFill>
                  <a:srgbClr val="000000"/>
                </a:solidFill>
                <a:latin typeface="Garet"/>
                <a:ea typeface="Garet"/>
                <a:cs typeface="Garet"/>
                <a:sym typeface="Garet"/>
              </a:rPr>
              <a:t>Además, estas dos bobinas pueden trabajar juntas o por separado, lo que permite una mayor flexibilidad en la obtención de imágenes en el IRM y mejora la relación señal/ruido, lo que significa que las imágenes son más claras y detalladas. En resumen, las bobinas DPA ayudan a obtener imágenes de mejor calidad en el IRM al recibir las señales de RF de manera más efectiva.</a:t>
            </a:r>
          </a:p>
          <a:p>
            <a:pPr algn="ctr">
              <a:lnSpc>
                <a:spcPts val="3078"/>
              </a:lnSpc>
              <a:spcBef>
                <a:spcPct val="0"/>
              </a:spcBef>
            </a:pPr>
            <a:endParaRPr lang="en-US" sz="2824">
              <a:solidFill>
                <a:srgbClr val="000000"/>
              </a:solidFill>
              <a:latin typeface="Garet"/>
              <a:ea typeface="Garet"/>
              <a:cs typeface="Garet"/>
              <a:sym typeface="Garet"/>
            </a:endParaRPr>
          </a:p>
          <a:p>
            <a:pPr algn="ctr">
              <a:lnSpc>
                <a:spcPts val="3078"/>
              </a:lnSpc>
              <a:spcBef>
                <a:spcPct val="0"/>
              </a:spcBef>
            </a:pPr>
            <a:endParaRPr lang="en-US" sz="2824">
              <a:solidFill>
                <a:srgbClr val="000000"/>
              </a:solidFill>
              <a:latin typeface="Garet"/>
              <a:ea typeface="Garet"/>
              <a:cs typeface="Garet"/>
              <a:sym typeface="Garet"/>
            </a:endParaRPr>
          </a:p>
          <a:p>
            <a:pPr algn="ctr">
              <a:lnSpc>
                <a:spcPts val="3078"/>
              </a:lnSpc>
              <a:spcBef>
                <a:spcPct val="0"/>
              </a:spcBef>
            </a:pPr>
            <a:endParaRPr lang="en-US" sz="2824">
              <a:solidFill>
                <a:srgbClr val="000000"/>
              </a:solidFill>
              <a:latin typeface="Garet"/>
              <a:ea typeface="Garet"/>
              <a:cs typeface="Garet"/>
              <a:sym typeface="Garet"/>
            </a:endParaRPr>
          </a:p>
          <a:p>
            <a:pPr algn="ctr">
              <a:lnSpc>
                <a:spcPts val="3078"/>
              </a:lnSpc>
              <a:spcBef>
                <a:spcPct val="0"/>
              </a:spcBef>
            </a:pPr>
            <a:endParaRPr lang="en-US" sz="2824">
              <a:solidFill>
                <a:srgbClr val="000000"/>
              </a:solidFill>
              <a:latin typeface="Garet"/>
              <a:ea typeface="Garet"/>
              <a:cs typeface="Garet"/>
              <a:sym typeface="Garet"/>
            </a:endParaRPr>
          </a:p>
          <a:p>
            <a:pPr algn="ctr">
              <a:lnSpc>
                <a:spcPts val="3078"/>
              </a:lnSpc>
              <a:spcBef>
                <a:spcPct val="0"/>
              </a:spcBef>
            </a:pPr>
            <a:endParaRPr lang="en-US" sz="2824">
              <a:solidFill>
                <a:srgbClr val="000000"/>
              </a:solidFill>
              <a:latin typeface="Garet"/>
              <a:ea typeface="Garet"/>
              <a:cs typeface="Garet"/>
              <a:sym typeface="Garet"/>
            </a:endParaRPr>
          </a:p>
        </p:txBody>
      </p:sp>
      <p:grpSp>
        <p:nvGrpSpPr>
          <p:cNvPr id="3" name="Group 3"/>
          <p:cNvGrpSpPr/>
          <p:nvPr/>
        </p:nvGrpSpPr>
        <p:grpSpPr>
          <a:xfrm>
            <a:off x="17029643" y="-230036"/>
            <a:ext cx="1563157" cy="10858576"/>
            <a:chOff x="0" y="0"/>
            <a:chExt cx="411696" cy="2859872"/>
          </a:xfrm>
        </p:grpSpPr>
        <p:sp>
          <p:nvSpPr>
            <p:cNvPr id="4" name="Freeform 4"/>
            <p:cNvSpPr/>
            <p:nvPr/>
          </p:nvSpPr>
          <p:spPr>
            <a:xfrm>
              <a:off x="0" y="0"/>
              <a:ext cx="411696" cy="2859872"/>
            </a:xfrm>
            <a:custGeom>
              <a:avLst/>
              <a:gdLst/>
              <a:ahLst/>
              <a:cxnLst/>
              <a:rect l="l" t="t" r="r" b="b"/>
              <a:pathLst>
                <a:path w="411696" h="2859872">
                  <a:moveTo>
                    <a:pt x="0" y="0"/>
                  </a:moveTo>
                  <a:lnTo>
                    <a:pt x="411696" y="0"/>
                  </a:lnTo>
                  <a:lnTo>
                    <a:pt x="411696" y="2859872"/>
                  </a:lnTo>
                  <a:lnTo>
                    <a:pt x="0" y="2859872"/>
                  </a:lnTo>
                  <a:close/>
                </a:path>
              </a:pathLst>
            </a:custGeom>
            <a:solidFill>
              <a:srgbClr val="F2C70F"/>
            </a:solidFill>
          </p:spPr>
        </p:sp>
        <p:sp>
          <p:nvSpPr>
            <p:cNvPr id="5" name="TextBox 5"/>
            <p:cNvSpPr txBox="1"/>
            <p:nvPr/>
          </p:nvSpPr>
          <p:spPr>
            <a:xfrm>
              <a:off x="0" y="-38100"/>
              <a:ext cx="411696" cy="2897972"/>
            </a:xfrm>
            <a:prstGeom prst="rect">
              <a:avLst/>
            </a:prstGeom>
          </p:spPr>
          <p:txBody>
            <a:bodyPr lIns="50800" tIns="50800" rIns="50800" bIns="50800" rtlCol="0" anchor="ctr"/>
            <a:lstStyle/>
            <a:p>
              <a:pPr algn="ctr">
                <a:lnSpc>
                  <a:spcPts val="2799"/>
                </a:lnSpc>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609600"/>
            <a:ext cx="8509880" cy="3361208"/>
          </a:xfrm>
          <a:custGeom>
            <a:avLst/>
            <a:gdLst/>
            <a:ahLst/>
            <a:cxnLst/>
            <a:rect l="l" t="t" r="r" b="b"/>
            <a:pathLst>
              <a:path w="8509880" h="3361208">
                <a:moveTo>
                  <a:pt x="0" y="0"/>
                </a:moveTo>
                <a:lnTo>
                  <a:pt x="8509880" y="0"/>
                </a:lnTo>
                <a:lnTo>
                  <a:pt x="8509880" y="3361208"/>
                </a:lnTo>
                <a:lnTo>
                  <a:pt x="0" y="3361208"/>
                </a:lnTo>
                <a:lnTo>
                  <a:pt x="0" y="0"/>
                </a:lnTo>
                <a:close/>
              </a:path>
            </a:pathLst>
          </a:custGeom>
          <a:blipFill>
            <a:blip r:embed="rId2"/>
            <a:stretch>
              <a:fillRect/>
            </a:stretch>
          </a:blipFill>
        </p:spPr>
      </p:sp>
      <p:sp>
        <p:nvSpPr>
          <p:cNvPr id="3" name="Freeform 3"/>
          <p:cNvSpPr/>
          <p:nvPr/>
        </p:nvSpPr>
        <p:spPr>
          <a:xfrm>
            <a:off x="5178865" y="4113683"/>
            <a:ext cx="7693122" cy="2798452"/>
          </a:xfrm>
          <a:custGeom>
            <a:avLst/>
            <a:gdLst/>
            <a:ahLst/>
            <a:cxnLst/>
            <a:rect l="l" t="t" r="r" b="b"/>
            <a:pathLst>
              <a:path w="7693122" h="2798452">
                <a:moveTo>
                  <a:pt x="0" y="0"/>
                </a:moveTo>
                <a:lnTo>
                  <a:pt x="7693122" y="0"/>
                </a:lnTo>
                <a:lnTo>
                  <a:pt x="7693122" y="2798452"/>
                </a:lnTo>
                <a:lnTo>
                  <a:pt x="0" y="2798452"/>
                </a:lnTo>
                <a:lnTo>
                  <a:pt x="0" y="0"/>
                </a:lnTo>
                <a:close/>
              </a:path>
            </a:pathLst>
          </a:custGeom>
          <a:blipFill>
            <a:blip r:embed="rId3"/>
            <a:stretch>
              <a:fillRect/>
            </a:stretch>
          </a:blipFill>
        </p:spPr>
      </p:sp>
      <p:grpSp>
        <p:nvGrpSpPr>
          <p:cNvPr id="4" name="Group 4"/>
          <p:cNvGrpSpPr/>
          <p:nvPr/>
        </p:nvGrpSpPr>
        <p:grpSpPr>
          <a:xfrm>
            <a:off x="16877243" y="-382436"/>
            <a:ext cx="1563157" cy="10858576"/>
            <a:chOff x="0" y="0"/>
            <a:chExt cx="411696" cy="2859872"/>
          </a:xfrm>
        </p:grpSpPr>
        <p:sp>
          <p:nvSpPr>
            <p:cNvPr id="5" name="Freeform 5"/>
            <p:cNvSpPr/>
            <p:nvPr/>
          </p:nvSpPr>
          <p:spPr>
            <a:xfrm>
              <a:off x="0" y="0"/>
              <a:ext cx="411696" cy="2859872"/>
            </a:xfrm>
            <a:custGeom>
              <a:avLst/>
              <a:gdLst/>
              <a:ahLst/>
              <a:cxnLst/>
              <a:rect l="l" t="t" r="r" b="b"/>
              <a:pathLst>
                <a:path w="411696" h="2859872">
                  <a:moveTo>
                    <a:pt x="0" y="0"/>
                  </a:moveTo>
                  <a:lnTo>
                    <a:pt x="411696" y="0"/>
                  </a:lnTo>
                  <a:lnTo>
                    <a:pt x="411696" y="2859872"/>
                  </a:lnTo>
                  <a:lnTo>
                    <a:pt x="0" y="2859872"/>
                  </a:lnTo>
                  <a:close/>
                </a:path>
              </a:pathLst>
            </a:custGeom>
            <a:solidFill>
              <a:srgbClr val="F2C70F"/>
            </a:solidFill>
          </p:spPr>
        </p:sp>
        <p:sp>
          <p:nvSpPr>
            <p:cNvPr id="6" name="TextBox 6"/>
            <p:cNvSpPr txBox="1"/>
            <p:nvPr/>
          </p:nvSpPr>
          <p:spPr>
            <a:xfrm>
              <a:off x="0" y="-38100"/>
              <a:ext cx="411696" cy="2897972"/>
            </a:xfrm>
            <a:prstGeom prst="rect">
              <a:avLst/>
            </a:prstGeom>
          </p:spPr>
          <p:txBody>
            <a:bodyPr lIns="50800" tIns="50800" rIns="50800" bIns="50800" rtlCol="0" anchor="ctr"/>
            <a:lstStyle/>
            <a:p>
              <a:pPr algn="ctr">
                <a:lnSpc>
                  <a:spcPts val="2799"/>
                </a:lnSpc>
              </a:pPr>
              <a:endParaRPr/>
            </a:p>
          </p:txBody>
        </p:sp>
      </p:grpSp>
      <p:sp>
        <p:nvSpPr>
          <p:cNvPr id="7" name="Freeform 7"/>
          <p:cNvSpPr/>
          <p:nvPr/>
        </p:nvSpPr>
        <p:spPr>
          <a:xfrm>
            <a:off x="9144000" y="6845460"/>
            <a:ext cx="7242067" cy="2864877"/>
          </a:xfrm>
          <a:custGeom>
            <a:avLst/>
            <a:gdLst/>
            <a:ahLst/>
            <a:cxnLst/>
            <a:rect l="l" t="t" r="r" b="b"/>
            <a:pathLst>
              <a:path w="7242067" h="2864877">
                <a:moveTo>
                  <a:pt x="0" y="0"/>
                </a:moveTo>
                <a:lnTo>
                  <a:pt x="7242067" y="0"/>
                </a:lnTo>
                <a:lnTo>
                  <a:pt x="7242067" y="2864877"/>
                </a:lnTo>
                <a:lnTo>
                  <a:pt x="0" y="2864877"/>
                </a:lnTo>
                <a:lnTo>
                  <a:pt x="0" y="0"/>
                </a:lnTo>
                <a:close/>
              </a:path>
            </a:pathLst>
          </a:custGeom>
          <a:blipFill>
            <a:blip r:embed="rId4"/>
            <a:stretch>
              <a:fillRect/>
            </a:stretch>
          </a:blipFill>
        </p:spPr>
      </p:sp>
      <p:sp>
        <p:nvSpPr>
          <p:cNvPr id="8" name="Freeform 8"/>
          <p:cNvSpPr/>
          <p:nvPr/>
        </p:nvSpPr>
        <p:spPr>
          <a:xfrm>
            <a:off x="14221615" y="766500"/>
            <a:ext cx="1443914" cy="1599904"/>
          </a:xfrm>
          <a:custGeom>
            <a:avLst/>
            <a:gdLst/>
            <a:ahLst/>
            <a:cxnLst/>
            <a:rect l="l" t="t" r="r" b="b"/>
            <a:pathLst>
              <a:path w="1443914" h="1599904">
                <a:moveTo>
                  <a:pt x="0" y="0"/>
                </a:moveTo>
                <a:lnTo>
                  <a:pt x="1443914" y="0"/>
                </a:lnTo>
                <a:lnTo>
                  <a:pt x="1443914" y="1599904"/>
                </a:lnTo>
                <a:lnTo>
                  <a:pt x="0" y="1599904"/>
                </a:lnTo>
                <a:lnTo>
                  <a:pt x="0" y="0"/>
                </a:lnTo>
                <a:close/>
              </a:path>
            </a:pathLst>
          </a:custGeom>
          <a:blipFill>
            <a:blip r:embed="rId5"/>
            <a:stretch>
              <a:fillRect/>
            </a:stretch>
          </a:blipFill>
        </p:spPr>
      </p:sp>
      <p:sp>
        <p:nvSpPr>
          <p:cNvPr id="9" name="Freeform 9"/>
          <p:cNvSpPr/>
          <p:nvPr/>
        </p:nvSpPr>
        <p:spPr>
          <a:xfrm>
            <a:off x="1028700" y="7658396"/>
            <a:ext cx="1443914" cy="1599904"/>
          </a:xfrm>
          <a:custGeom>
            <a:avLst/>
            <a:gdLst/>
            <a:ahLst/>
            <a:cxnLst/>
            <a:rect l="l" t="t" r="r" b="b"/>
            <a:pathLst>
              <a:path w="1443914" h="1599904">
                <a:moveTo>
                  <a:pt x="0" y="0"/>
                </a:moveTo>
                <a:lnTo>
                  <a:pt x="1443914" y="0"/>
                </a:lnTo>
                <a:lnTo>
                  <a:pt x="1443914" y="1599904"/>
                </a:lnTo>
                <a:lnTo>
                  <a:pt x="0" y="1599904"/>
                </a:lnTo>
                <a:lnTo>
                  <a:pt x="0" y="0"/>
                </a:lnTo>
                <a:close/>
              </a:path>
            </a:pathLst>
          </a:custGeom>
          <a:blipFill>
            <a:blip r:embed="rId5"/>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014629" y="6794662"/>
            <a:ext cx="3522467" cy="2841135"/>
          </a:xfrm>
          <a:custGeom>
            <a:avLst/>
            <a:gdLst/>
            <a:ahLst/>
            <a:cxnLst/>
            <a:rect l="l" t="t" r="r" b="b"/>
            <a:pathLst>
              <a:path w="3522467" h="2841135">
                <a:moveTo>
                  <a:pt x="0" y="0"/>
                </a:moveTo>
                <a:lnTo>
                  <a:pt x="3522466" y="0"/>
                </a:lnTo>
                <a:lnTo>
                  <a:pt x="3522466" y="2841135"/>
                </a:lnTo>
                <a:lnTo>
                  <a:pt x="0" y="2841135"/>
                </a:lnTo>
                <a:lnTo>
                  <a:pt x="0" y="0"/>
                </a:lnTo>
                <a:close/>
              </a:path>
            </a:pathLst>
          </a:custGeom>
          <a:blipFill>
            <a:blip r:embed="rId2">
              <a:alphaModFix amt="31000"/>
            </a:blip>
            <a:stretch>
              <a:fillRect l="-5221" r="-2592"/>
            </a:stretch>
          </a:blipFill>
        </p:spPr>
      </p:sp>
      <p:sp>
        <p:nvSpPr>
          <p:cNvPr id="3" name="Freeform 3"/>
          <p:cNvSpPr/>
          <p:nvPr/>
        </p:nvSpPr>
        <p:spPr>
          <a:xfrm>
            <a:off x="15092686" y="771842"/>
            <a:ext cx="1444409" cy="1599904"/>
          </a:xfrm>
          <a:custGeom>
            <a:avLst/>
            <a:gdLst/>
            <a:ahLst/>
            <a:cxnLst/>
            <a:rect l="l" t="t" r="r" b="b"/>
            <a:pathLst>
              <a:path w="1444409" h="1599904">
                <a:moveTo>
                  <a:pt x="0" y="0"/>
                </a:moveTo>
                <a:lnTo>
                  <a:pt x="1444409" y="0"/>
                </a:lnTo>
                <a:lnTo>
                  <a:pt x="1444409" y="1599905"/>
                </a:lnTo>
                <a:lnTo>
                  <a:pt x="0" y="1599905"/>
                </a:lnTo>
                <a:lnTo>
                  <a:pt x="0" y="0"/>
                </a:lnTo>
                <a:close/>
              </a:path>
            </a:pathLst>
          </a:custGeom>
          <a:blipFill>
            <a:blip r:embed="rId3"/>
            <a:stretch>
              <a:fillRect/>
            </a:stretch>
          </a:blipFill>
        </p:spPr>
      </p:sp>
      <p:sp>
        <p:nvSpPr>
          <p:cNvPr id="4" name="Freeform 4"/>
          <p:cNvSpPr/>
          <p:nvPr/>
        </p:nvSpPr>
        <p:spPr>
          <a:xfrm>
            <a:off x="1028700" y="1571795"/>
            <a:ext cx="6587164" cy="2601779"/>
          </a:xfrm>
          <a:custGeom>
            <a:avLst/>
            <a:gdLst/>
            <a:ahLst/>
            <a:cxnLst/>
            <a:rect l="l" t="t" r="r" b="b"/>
            <a:pathLst>
              <a:path w="6587164" h="2601779">
                <a:moveTo>
                  <a:pt x="0" y="0"/>
                </a:moveTo>
                <a:lnTo>
                  <a:pt x="6587164" y="0"/>
                </a:lnTo>
                <a:lnTo>
                  <a:pt x="6587164" y="2601779"/>
                </a:lnTo>
                <a:lnTo>
                  <a:pt x="0" y="2601779"/>
                </a:lnTo>
                <a:lnTo>
                  <a:pt x="0" y="0"/>
                </a:lnTo>
                <a:close/>
              </a:path>
            </a:pathLst>
          </a:custGeom>
          <a:blipFill>
            <a:blip r:embed="rId4"/>
            <a:stretch>
              <a:fillRect/>
            </a:stretch>
          </a:blipFill>
        </p:spPr>
      </p:sp>
      <p:sp>
        <p:nvSpPr>
          <p:cNvPr id="5" name="Freeform 5"/>
          <p:cNvSpPr/>
          <p:nvPr/>
        </p:nvSpPr>
        <p:spPr>
          <a:xfrm>
            <a:off x="962025" y="4440274"/>
            <a:ext cx="6811893" cy="2477896"/>
          </a:xfrm>
          <a:custGeom>
            <a:avLst/>
            <a:gdLst/>
            <a:ahLst/>
            <a:cxnLst/>
            <a:rect l="l" t="t" r="r" b="b"/>
            <a:pathLst>
              <a:path w="6811893" h="2477896">
                <a:moveTo>
                  <a:pt x="0" y="0"/>
                </a:moveTo>
                <a:lnTo>
                  <a:pt x="6811893" y="0"/>
                </a:lnTo>
                <a:lnTo>
                  <a:pt x="6811893" y="2477896"/>
                </a:lnTo>
                <a:lnTo>
                  <a:pt x="0" y="2477896"/>
                </a:lnTo>
                <a:lnTo>
                  <a:pt x="0" y="0"/>
                </a:lnTo>
                <a:close/>
              </a:path>
            </a:pathLst>
          </a:custGeom>
          <a:blipFill>
            <a:blip r:embed="rId5"/>
            <a:stretch>
              <a:fillRect/>
            </a:stretch>
          </a:blipFill>
        </p:spPr>
      </p:sp>
      <p:sp>
        <p:nvSpPr>
          <p:cNvPr id="6" name="Freeform 6"/>
          <p:cNvSpPr/>
          <p:nvPr/>
        </p:nvSpPr>
        <p:spPr>
          <a:xfrm>
            <a:off x="1294627" y="7184870"/>
            <a:ext cx="6507866" cy="2574435"/>
          </a:xfrm>
          <a:custGeom>
            <a:avLst/>
            <a:gdLst/>
            <a:ahLst/>
            <a:cxnLst/>
            <a:rect l="l" t="t" r="r" b="b"/>
            <a:pathLst>
              <a:path w="6507866" h="2574435">
                <a:moveTo>
                  <a:pt x="0" y="0"/>
                </a:moveTo>
                <a:lnTo>
                  <a:pt x="6507866" y="0"/>
                </a:lnTo>
                <a:lnTo>
                  <a:pt x="6507866" y="2574435"/>
                </a:lnTo>
                <a:lnTo>
                  <a:pt x="0" y="2574435"/>
                </a:lnTo>
                <a:lnTo>
                  <a:pt x="0" y="0"/>
                </a:lnTo>
                <a:close/>
              </a:path>
            </a:pathLst>
          </a:custGeom>
          <a:blipFill>
            <a:blip r:embed="rId6"/>
            <a:stretch>
              <a:fillRect/>
            </a:stretch>
          </a:blipFill>
        </p:spPr>
      </p:sp>
      <p:sp>
        <p:nvSpPr>
          <p:cNvPr id="7" name="TextBox 7"/>
          <p:cNvSpPr txBox="1"/>
          <p:nvPr/>
        </p:nvSpPr>
        <p:spPr>
          <a:xfrm>
            <a:off x="11234369" y="705167"/>
            <a:ext cx="1883442" cy="580390"/>
          </a:xfrm>
          <a:prstGeom prst="rect">
            <a:avLst/>
          </a:prstGeom>
        </p:spPr>
        <p:txBody>
          <a:bodyPr lIns="0" tIns="0" rIns="0" bIns="0" rtlCol="0" anchor="t">
            <a:spAutoFit/>
          </a:bodyPr>
          <a:lstStyle/>
          <a:p>
            <a:pPr algn="just">
              <a:lnSpc>
                <a:spcPts val="4759"/>
              </a:lnSpc>
            </a:pPr>
            <a:r>
              <a:rPr lang="en-US" sz="3399">
                <a:solidFill>
                  <a:srgbClr val="000000"/>
                </a:solidFill>
                <a:latin typeface="Open Sans"/>
                <a:ea typeface="Open Sans"/>
                <a:cs typeface="Open Sans"/>
                <a:sym typeface="Open Sans"/>
              </a:rPr>
              <a:t>MEDIDA</a:t>
            </a:r>
          </a:p>
        </p:txBody>
      </p:sp>
      <p:sp>
        <p:nvSpPr>
          <p:cNvPr id="8" name="TextBox 8"/>
          <p:cNvSpPr txBox="1"/>
          <p:nvPr/>
        </p:nvSpPr>
        <p:spPr>
          <a:xfrm>
            <a:off x="2113917" y="705167"/>
            <a:ext cx="1883442" cy="580390"/>
          </a:xfrm>
          <a:prstGeom prst="rect">
            <a:avLst/>
          </a:prstGeom>
        </p:spPr>
        <p:txBody>
          <a:bodyPr lIns="0" tIns="0" rIns="0" bIns="0" rtlCol="0" anchor="t">
            <a:spAutoFit/>
          </a:bodyPr>
          <a:lstStyle/>
          <a:p>
            <a:pPr algn="just">
              <a:lnSpc>
                <a:spcPts val="4759"/>
              </a:lnSpc>
            </a:pPr>
            <a:r>
              <a:rPr lang="en-US" sz="3399">
                <a:solidFill>
                  <a:srgbClr val="000000"/>
                </a:solidFill>
                <a:latin typeface="Open Sans"/>
                <a:ea typeface="Open Sans"/>
                <a:cs typeface="Open Sans"/>
                <a:sym typeface="Open Sans"/>
              </a:rPr>
              <a:t>BOBINA</a:t>
            </a:r>
          </a:p>
        </p:txBody>
      </p:sp>
      <p:sp>
        <p:nvSpPr>
          <p:cNvPr id="9" name="TextBox 9"/>
          <p:cNvSpPr txBox="1"/>
          <p:nvPr/>
        </p:nvSpPr>
        <p:spPr>
          <a:xfrm>
            <a:off x="10455594" y="2549152"/>
            <a:ext cx="3440991" cy="580390"/>
          </a:xfrm>
          <a:prstGeom prst="rect">
            <a:avLst/>
          </a:prstGeom>
        </p:spPr>
        <p:txBody>
          <a:bodyPr lIns="0" tIns="0" rIns="0" bIns="0" rtlCol="0" anchor="t">
            <a:spAutoFit/>
          </a:bodyPr>
          <a:lstStyle/>
          <a:p>
            <a:pPr algn="just">
              <a:lnSpc>
                <a:spcPts val="4759"/>
              </a:lnSpc>
            </a:pPr>
            <a:r>
              <a:rPr lang="en-US" sz="3399">
                <a:solidFill>
                  <a:srgbClr val="000000"/>
                </a:solidFill>
                <a:latin typeface="Open Sans"/>
                <a:ea typeface="Open Sans"/>
                <a:cs typeface="Open Sans"/>
                <a:sym typeface="Open Sans"/>
              </a:rPr>
              <a:t>15 X 7,2 X 16,8</a:t>
            </a:r>
          </a:p>
        </p:txBody>
      </p:sp>
      <p:sp>
        <p:nvSpPr>
          <p:cNvPr id="10" name="TextBox 10"/>
          <p:cNvSpPr txBox="1"/>
          <p:nvPr/>
        </p:nvSpPr>
        <p:spPr>
          <a:xfrm>
            <a:off x="10455594" y="5612547"/>
            <a:ext cx="4129211" cy="580390"/>
          </a:xfrm>
          <a:prstGeom prst="rect">
            <a:avLst/>
          </a:prstGeom>
        </p:spPr>
        <p:txBody>
          <a:bodyPr lIns="0" tIns="0" rIns="0" bIns="0" rtlCol="0" anchor="t">
            <a:spAutoFit/>
          </a:bodyPr>
          <a:lstStyle/>
          <a:p>
            <a:pPr algn="just">
              <a:lnSpc>
                <a:spcPts val="4759"/>
              </a:lnSpc>
            </a:pPr>
            <a:r>
              <a:rPr lang="en-US" sz="3399">
                <a:solidFill>
                  <a:srgbClr val="000000"/>
                </a:solidFill>
                <a:latin typeface="Open Sans"/>
                <a:ea typeface="Open Sans"/>
                <a:cs typeface="Open Sans"/>
                <a:sym typeface="Open Sans"/>
              </a:rPr>
              <a:t>9,35 X 27,6 X 15,4</a:t>
            </a:r>
          </a:p>
        </p:txBody>
      </p:sp>
      <p:sp>
        <p:nvSpPr>
          <p:cNvPr id="11" name="TextBox 11"/>
          <p:cNvSpPr txBox="1"/>
          <p:nvPr/>
        </p:nvSpPr>
        <p:spPr>
          <a:xfrm>
            <a:off x="10465119" y="8148555"/>
            <a:ext cx="3440991" cy="580390"/>
          </a:xfrm>
          <a:prstGeom prst="rect">
            <a:avLst/>
          </a:prstGeom>
        </p:spPr>
        <p:txBody>
          <a:bodyPr lIns="0" tIns="0" rIns="0" bIns="0" rtlCol="0" anchor="t">
            <a:spAutoFit/>
          </a:bodyPr>
          <a:lstStyle/>
          <a:p>
            <a:pPr algn="just">
              <a:lnSpc>
                <a:spcPts val="4759"/>
              </a:lnSpc>
            </a:pPr>
            <a:r>
              <a:rPr lang="en-US" sz="3399">
                <a:solidFill>
                  <a:srgbClr val="000000"/>
                </a:solidFill>
                <a:latin typeface="Open Sans"/>
                <a:ea typeface="Open Sans"/>
                <a:cs typeface="Open Sans"/>
                <a:sym typeface="Open Sans"/>
              </a:rPr>
              <a:t>18 X 12 X 7</a:t>
            </a:r>
          </a:p>
        </p:txBody>
      </p:sp>
      <p:grpSp>
        <p:nvGrpSpPr>
          <p:cNvPr id="12" name="Group 12"/>
          <p:cNvGrpSpPr/>
          <p:nvPr/>
        </p:nvGrpSpPr>
        <p:grpSpPr>
          <a:xfrm>
            <a:off x="16877243" y="-382436"/>
            <a:ext cx="1563157" cy="10858576"/>
            <a:chOff x="0" y="0"/>
            <a:chExt cx="411696" cy="2859872"/>
          </a:xfrm>
        </p:grpSpPr>
        <p:sp>
          <p:nvSpPr>
            <p:cNvPr id="13" name="Freeform 13"/>
            <p:cNvSpPr/>
            <p:nvPr/>
          </p:nvSpPr>
          <p:spPr>
            <a:xfrm>
              <a:off x="0" y="0"/>
              <a:ext cx="411696" cy="2859872"/>
            </a:xfrm>
            <a:custGeom>
              <a:avLst/>
              <a:gdLst/>
              <a:ahLst/>
              <a:cxnLst/>
              <a:rect l="l" t="t" r="r" b="b"/>
              <a:pathLst>
                <a:path w="411696" h="2859872">
                  <a:moveTo>
                    <a:pt x="0" y="0"/>
                  </a:moveTo>
                  <a:lnTo>
                    <a:pt x="411696" y="0"/>
                  </a:lnTo>
                  <a:lnTo>
                    <a:pt x="411696" y="2859872"/>
                  </a:lnTo>
                  <a:lnTo>
                    <a:pt x="0" y="2859872"/>
                  </a:lnTo>
                  <a:close/>
                </a:path>
              </a:pathLst>
            </a:custGeom>
            <a:solidFill>
              <a:srgbClr val="F2C70F"/>
            </a:solidFill>
          </p:spPr>
        </p:sp>
        <p:sp>
          <p:nvSpPr>
            <p:cNvPr id="14" name="TextBox 14"/>
            <p:cNvSpPr txBox="1"/>
            <p:nvPr/>
          </p:nvSpPr>
          <p:spPr>
            <a:xfrm>
              <a:off x="0" y="-38100"/>
              <a:ext cx="411696" cy="2897972"/>
            </a:xfrm>
            <a:prstGeom prst="rect">
              <a:avLst/>
            </a:prstGeom>
          </p:spPr>
          <p:txBody>
            <a:bodyPr lIns="50800" tIns="50800" rIns="50800" bIns="50800" rtlCol="0" anchor="ctr"/>
            <a:lstStyle/>
            <a:p>
              <a:pPr algn="ctr">
                <a:lnSpc>
                  <a:spcPts val="2799"/>
                </a:lnSpc>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860442" y="3232633"/>
            <a:ext cx="10287000" cy="3821734"/>
            <a:chOff x="0" y="0"/>
            <a:chExt cx="2709333" cy="1006547"/>
          </a:xfrm>
        </p:grpSpPr>
        <p:sp>
          <p:nvSpPr>
            <p:cNvPr id="3" name="Freeform 3"/>
            <p:cNvSpPr/>
            <p:nvPr/>
          </p:nvSpPr>
          <p:spPr>
            <a:xfrm>
              <a:off x="0" y="0"/>
              <a:ext cx="2709333" cy="1006547"/>
            </a:xfrm>
            <a:custGeom>
              <a:avLst/>
              <a:gdLst/>
              <a:ahLst/>
              <a:cxnLst/>
              <a:rect l="l" t="t" r="r" b="b"/>
              <a:pathLst>
                <a:path w="2709333" h="1006547">
                  <a:moveTo>
                    <a:pt x="0" y="0"/>
                  </a:moveTo>
                  <a:lnTo>
                    <a:pt x="2709333" y="0"/>
                  </a:lnTo>
                  <a:lnTo>
                    <a:pt x="2709333" y="1006547"/>
                  </a:lnTo>
                  <a:lnTo>
                    <a:pt x="0" y="1006547"/>
                  </a:lnTo>
                  <a:close/>
                </a:path>
              </a:pathLst>
            </a:custGeom>
            <a:solidFill>
              <a:srgbClr val="F2C70F">
                <a:alpha val="46667"/>
              </a:srgbClr>
            </a:solidFill>
          </p:spPr>
        </p:sp>
        <p:sp>
          <p:nvSpPr>
            <p:cNvPr id="4" name="TextBox 4"/>
            <p:cNvSpPr txBox="1"/>
            <p:nvPr/>
          </p:nvSpPr>
          <p:spPr>
            <a:xfrm>
              <a:off x="0" y="-38100"/>
              <a:ext cx="2709333" cy="1044647"/>
            </a:xfrm>
            <a:prstGeom prst="rect">
              <a:avLst/>
            </a:prstGeom>
          </p:spPr>
          <p:txBody>
            <a:bodyPr lIns="50800" tIns="50800" rIns="50800" bIns="50800" rtlCol="0" anchor="ctr"/>
            <a:lstStyle/>
            <a:p>
              <a:pPr algn="ctr">
                <a:lnSpc>
                  <a:spcPts val="2799"/>
                </a:lnSpc>
              </a:pPr>
              <a:endParaRPr/>
            </a:p>
          </p:txBody>
        </p:sp>
      </p:grpSp>
      <p:grpSp>
        <p:nvGrpSpPr>
          <p:cNvPr id="5" name="Group 5"/>
          <p:cNvGrpSpPr/>
          <p:nvPr/>
        </p:nvGrpSpPr>
        <p:grpSpPr>
          <a:xfrm>
            <a:off x="200536" y="0"/>
            <a:ext cx="4892539" cy="10287000"/>
            <a:chOff x="0" y="0"/>
            <a:chExt cx="1288570" cy="2709333"/>
          </a:xfrm>
        </p:grpSpPr>
        <p:sp>
          <p:nvSpPr>
            <p:cNvPr id="6" name="Freeform 6"/>
            <p:cNvSpPr/>
            <p:nvPr/>
          </p:nvSpPr>
          <p:spPr>
            <a:xfrm>
              <a:off x="0" y="0"/>
              <a:ext cx="1288570" cy="2709333"/>
            </a:xfrm>
            <a:custGeom>
              <a:avLst/>
              <a:gdLst/>
              <a:ahLst/>
              <a:cxnLst/>
              <a:rect l="l" t="t" r="r" b="b"/>
              <a:pathLst>
                <a:path w="1288570" h="2709333">
                  <a:moveTo>
                    <a:pt x="0" y="0"/>
                  </a:moveTo>
                  <a:lnTo>
                    <a:pt x="1288570" y="0"/>
                  </a:lnTo>
                  <a:lnTo>
                    <a:pt x="1288570" y="2709333"/>
                  </a:lnTo>
                  <a:lnTo>
                    <a:pt x="0" y="2709333"/>
                  </a:lnTo>
                  <a:close/>
                </a:path>
              </a:pathLst>
            </a:custGeom>
            <a:solidFill>
              <a:srgbClr val="749F6B">
                <a:alpha val="46667"/>
              </a:srgbClr>
            </a:solidFill>
          </p:spPr>
        </p:sp>
        <p:sp>
          <p:nvSpPr>
            <p:cNvPr id="7" name="TextBox 7"/>
            <p:cNvSpPr txBox="1"/>
            <p:nvPr/>
          </p:nvSpPr>
          <p:spPr>
            <a:xfrm>
              <a:off x="0" y="-38100"/>
              <a:ext cx="1288570" cy="2747433"/>
            </a:xfrm>
            <a:prstGeom prst="rect">
              <a:avLst/>
            </a:prstGeom>
          </p:spPr>
          <p:txBody>
            <a:bodyPr lIns="50800" tIns="50800" rIns="50800" bIns="50800" rtlCol="0" anchor="ctr"/>
            <a:lstStyle/>
            <a:p>
              <a:pPr algn="ctr">
                <a:lnSpc>
                  <a:spcPts val="2799"/>
                </a:lnSpc>
              </a:pPr>
              <a:endParaRPr/>
            </a:p>
          </p:txBody>
        </p:sp>
      </p:grpSp>
      <p:sp>
        <p:nvSpPr>
          <p:cNvPr id="8" name="Freeform 8"/>
          <p:cNvSpPr/>
          <p:nvPr/>
        </p:nvSpPr>
        <p:spPr>
          <a:xfrm>
            <a:off x="1028700" y="5621908"/>
            <a:ext cx="3656135" cy="3220167"/>
          </a:xfrm>
          <a:custGeom>
            <a:avLst/>
            <a:gdLst/>
            <a:ahLst/>
            <a:cxnLst/>
            <a:rect l="l" t="t" r="r" b="b"/>
            <a:pathLst>
              <a:path w="3656135" h="3220167">
                <a:moveTo>
                  <a:pt x="0" y="0"/>
                </a:moveTo>
                <a:lnTo>
                  <a:pt x="3656135" y="0"/>
                </a:lnTo>
                <a:lnTo>
                  <a:pt x="3656135" y="3220167"/>
                </a:lnTo>
                <a:lnTo>
                  <a:pt x="0" y="3220167"/>
                </a:lnTo>
                <a:lnTo>
                  <a:pt x="0" y="0"/>
                </a:lnTo>
                <a:close/>
              </a:path>
            </a:pathLst>
          </a:custGeom>
          <a:blipFill>
            <a:blip r:embed="rId2"/>
            <a:stretch>
              <a:fillRect l="-8864" r="-8864"/>
            </a:stretch>
          </a:blipFill>
        </p:spPr>
      </p:sp>
      <p:grpSp>
        <p:nvGrpSpPr>
          <p:cNvPr id="9" name="Group 9"/>
          <p:cNvGrpSpPr/>
          <p:nvPr/>
        </p:nvGrpSpPr>
        <p:grpSpPr>
          <a:xfrm rot="5400000">
            <a:off x="5891567" y="3023833"/>
            <a:ext cx="10287000" cy="4239333"/>
            <a:chOff x="0" y="0"/>
            <a:chExt cx="2709333" cy="1116532"/>
          </a:xfrm>
        </p:grpSpPr>
        <p:sp>
          <p:nvSpPr>
            <p:cNvPr id="10" name="Freeform 10"/>
            <p:cNvSpPr/>
            <p:nvPr/>
          </p:nvSpPr>
          <p:spPr>
            <a:xfrm>
              <a:off x="0" y="0"/>
              <a:ext cx="2709333" cy="1116532"/>
            </a:xfrm>
            <a:custGeom>
              <a:avLst/>
              <a:gdLst/>
              <a:ahLst/>
              <a:cxnLst/>
              <a:rect l="l" t="t" r="r" b="b"/>
              <a:pathLst>
                <a:path w="2709333" h="1116532">
                  <a:moveTo>
                    <a:pt x="0" y="0"/>
                  </a:moveTo>
                  <a:lnTo>
                    <a:pt x="2709333" y="0"/>
                  </a:lnTo>
                  <a:lnTo>
                    <a:pt x="2709333" y="1116532"/>
                  </a:lnTo>
                  <a:lnTo>
                    <a:pt x="0" y="1116532"/>
                  </a:lnTo>
                  <a:close/>
                </a:path>
              </a:pathLst>
            </a:custGeom>
            <a:solidFill>
              <a:srgbClr val="1C8EF4">
                <a:alpha val="50980"/>
              </a:srgbClr>
            </a:solidFill>
          </p:spPr>
        </p:sp>
        <p:sp>
          <p:nvSpPr>
            <p:cNvPr id="11" name="TextBox 11"/>
            <p:cNvSpPr txBox="1"/>
            <p:nvPr/>
          </p:nvSpPr>
          <p:spPr>
            <a:xfrm>
              <a:off x="0" y="-38100"/>
              <a:ext cx="2709333" cy="1154632"/>
            </a:xfrm>
            <a:prstGeom prst="rect">
              <a:avLst/>
            </a:prstGeom>
          </p:spPr>
          <p:txBody>
            <a:bodyPr lIns="50800" tIns="50800" rIns="50800" bIns="50800" rtlCol="0" anchor="ctr"/>
            <a:lstStyle/>
            <a:p>
              <a:pPr algn="ctr">
                <a:lnSpc>
                  <a:spcPts val="2799"/>
                </a:lnSpc>
              </a:pPr>
              <a:endParaRPr/>
            </a:p>
          </p:txBody>
        </p:sp>
      </p:grpSp>
      <p:sp>
        <p:nvSpPr>
          <p:cNvPr id="12" name="Freeform 12"/>
          <p:cNvSpPr/>
          <p:nvPr/>
        </p:nvSpPr>
        <p:spPr>
          <a:xfrm>
            <a:off x="8977880" y="4374269"/>
            <a:ext cx="4114373" cy="2755293"/>
          </a:xfrm>
          <a:custGeom>
            <a:avLst/>
            <a:gdLst/>
            <a:ahLst/>
            <a:cxnLst/>
            <a:rect l="l" t="t" r="r" b="b"/>
            <a:pathLst>
              <a:path w="4114373" h="2755293">
                <a:moveTo>
                  <a:pt x="0" y="0"/>
                </a:moveTo>
                <a:lnTo>
                  <a:pt x="4114373" y="0"/>
                </a:lnTo>
                <a:lnTo>
                  <a:pt x="4114373" y="2755294"/>
                </a:lnTo>
                <a:lnTo>
                  <a:pt x="0" y="2755294"/>
                </a:lnTo>
                <a:lnTo>
                  <a:pt x="0" y="0"/>
                </a:lnTo>
                <a:close/>
              </a:path>
            </a:pathLst>
          </a:custGeom>
          <a:blipFill>
            <a:blip r:embed="rId3"/>
            <a:stretch>
              <a:fillRect/>
            </a:stretch>
          </a:blipFill>
        </p:spPr>
      </p:sp>
      <p:grpSp>
        <p:nvGrpSpPr>
          <p:cNvPr id="13" name="Group 13"/>
          <p:cNvGrpSpPr/>
          <p:nvPr/>
        </p:nvGrpSpPr>
        <p:grpSpPr>
          <a:xfrm>
            <a:off x="13154733" y="-534836"/>
            <a:ext cx="4915934" cy="10858576"/>
            <a:chOff x="0" y="0"/>
            <a:chExt cx="1294732" cy="2859872"/>
          </a:xfrm>
        </p:grpSpPr>
        <p:sp>
          <p:nvSpPr>
            <p:cNvPr id="14" name="Freeform 14"/>
            <p:cNvSpPr/>
            <p:nvPr/>
          </p:nvSpPr>
          <p:spPr>
            <a:xfrm>
              <a:off x="0" y="0"/>
              <a:ext cx="1294732" cy="2859872"/>
            </a:xfrm>
            <a:custGeom>
              <a:avLst/>
              <a:gdLst/>
              <a:ahLst/>
              <a:cxnLst/>
              <a:rect l="l" t="t" r="r" b="b"/>
              <a:pathLst>
                <a:path w="1294732" h="2859872">
                  <a:moveTo>
                    <a:pt x="0" y="0"/>
                  </a:moveTo>
                  <a:lnTo>
                    <a:pt x="1294732" y="0"/>
                  </a:lnTo>
                  <a:lnTo>
                    <a:pt x="1294732" y="2859872"/>
                  </a:lnTo>
                  <a:lnTo>
                    <a:pt x="0" y="2859872"/>
                  </a:lnTo>
                  <a:close/>
                </a:path>
              </a:pathLst>
            </a:custGeom>
            <a:solidFill>
              <a:srgbClr val="076286">
                <a:alpha val="46667"/>
              </a:srgbClr>
            </a:solidFill>
          </p:spPr>
        </p:sp>
        <p:sp>
          <p:nvSpPr>
            <p:cNvPr id="15" name="TextBox 15"/>
            <p:cNvSpPr txBox="1"/>
            <p:nvPr/>
          </p:nvSpPr>
          <p:spPr>
            <a:xfrm>
              <a:off x="0" y="-38100"/>
              <a:ext cx="1294732" cy="2897972"/>
            </a:xfrm>
            <a:prstGeom prst="rect">
              <a:avLst/>
            </a:prstGeom>
          </p:spPr>
          <p:txBody>
            <a:bodyPr lIns="50800" tIns="50800" rIns="50800" bIns="50800" rtlCol="0" anchor="ctr"/>
            <a:lstStyle/>
            <a:p>
              <a:pPr algn="ctr">
                <a:lnSpc>
                  <a:spcPts val="2799"/>
                </a:lnSpc>
              </a:pPr>
              <a:endParaRPr/>
            </a:p>
          </p:txBody>
        </p:sp>
      </p:grpSp>
      <p:sp>
        <p:nvSpPr>
          <p:cNvPr id="16" name="Freeform 16"/>
          <p:cNvSpPr/>
          <p:nvPr/>
        </p:nvSpPr>
        <p:spPr>
          <a:xfrm>
            <a:off x="7165419" y="7505108"/>
            <a:ext cx="979372" cy="954888"/>
          </a:xfrm>
          <a:custGeom>
            <a:avLst/>
            <a:gdLst/>
            <a:ahLst/>
            <a:cxnLst/>
            <a:rect l="l" t="t" r="r" b="b"/>
            <a:pathLst>
              <a:path w="979372" h="954888">
                <a:moveTo>
                  <a:pt x="0" y="0"/>
                </a:moveTo>
                <a:lnTo>
                  <a:pt x="979372" y="0"/>
                </a:lnTo>
                <a:lnTo>
                  <a:pt x="979372" y="954888"/>
                </a:lnTo>
                <a:lnTo>
                  <a:pt x="0" y="9548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5663280" y="6717302"/>
            <a:ext cx="1300649" cy="1512383"/>
          </a:xfrm>
          <a:custGeom>
            <a:avLst/>
            <a:gdLst/>
            <a:ahLst/>
            <a:cxnLst/>
            <a:rect l="l" t="t" r="r" b="b"/>
            <a:pathLst>
              <a:path w="1300649" h="1512383">
                <a:moveTo>
                  <a:pt x="0" y="0"/>
                </a:moveTo>
                <a:lnTo>
                  <a:pt x="1300649" y="0"/>
                </a:lnTo>
                <a:lnTo>
                  <a:pt x="1300649" y="1512383"/>
                </a:lnTo>
                <a:lnTo>
                  <a:pt x="0" y="15123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13679757" y="1028700"/>
            <a:ext cx="3865886" cy="2265168"/>
          </a:xfrm>
          <a:custGeom>
            <a:avLst/>
            <a:gdLst/>
            <a:ahLst/>
            <a:cxnLst/>
            <a:rect l="l" t="t" r="r" b="b"/>
            <a:pathLst>
              <a:path w="3865886" h="2265168">
                <a:moveTo>
                  <a:pt x="0" y="0"/>
                </a:moveTo>
                <a:lnTo>
                  <a:pt x="3865886" y="0"/>
                </a:lnTo>
                <a:lnTo>
                  <a:pt x="3865886" y="2265168"/>
                </a:lnTo>
                <a:lnTo>
                  <a:pt x="0" y="2265168"/>
                </a:lnTo>
                <a:lnTo>
                  <a:pt x="0" y="0"/>
                </a:lnTo>
                <a:close/>
              </a:path>
            </a:pathLst>
          </a:custGeom>
          <a:blipFill>
            <a:blip r:embed="rId8"/>
            <a:stretch>
              <a:fillRect/>
            </a:stretch>
          </a:blipFill>
        </p:spPr>
      </p:sp>
      <p:sp>
        <p:nvSpPr>
          <p:cNvPr id="19" name="AutoShape 19"/>
          <p:cNvSpPr/>
          <p:nvPr/>
        </p:nvSpPr>
        <p:spPr>
          <a:xfrm>
            <a:off x="1139445" y="9658350"/>
            <a:ext cx="16276505" cy="38100"/>
          </a:xfrm>
          <a:prstGeom prst="line">
            <a:avLst/>
          </a:prstGeom>
          <a:ln w="38100" cap="flat">
            <a:solidFill>
              <a:srgbClr val="000000"/>
            </a:solidFill>
            <a:prstDash val="solid"/>
            <a:headEnd type="none" w="sm" len="sm"/>
            <a:tailEnd type="none" w="sm" len="sm"/>
          </a:ln>
        </p:spPr>
      </p:sp>
      <p:sp>
        <p:nvSpPr>
          <p:cNvPr id="20" name="Freeform 20"/>
          <p:cNvSpPr/>
          <p:nvPr/>
        </p:nvSpPr>
        <p:spPr>
          <a:xfrm>
            <a:off x="14234842" y="5931203"/>
            <a:ext cx="2755717" cy="3147810"/>
          </a:xfrm>
          <a:custGeom>
            <a:avLst/>
            <a:gdLst/>
            <a:ahLst/>
            <a:cxnLst/>
            <a:rect l="l" t="t" r="r" b="b"/>
            <a:pathLst>
              <a:path w="2755717" h="3147810">
                <a:moveTo>
                  <a:pt x="0" y="0"/>
                </a:moveTo>
                <a:lnTo>
                  <a:pt x="2755717" y="0"/>
                </a:lnTo>
                <a:lnTo>
                  <a:pt x="2755717" y="3147810"/>
                </a:lnTo>
                <a:lnTo>
                  <a:pt x="0" y="3147810"/>
                </a:lnTo>
                <a:lnTo>
                  <a:pt x="0" y="0"/>
                </a:lnTo>
                <a:close/>
              </a:path>
            </a:pathLst>
          </a:custGeom>
          <a:blipFill>
            <a:blip r:embed="rId9"/>
            <a:stretch>
              <a:fillRect l="-51872" r="-31753"/>
            </a:stretch>
          </a:blipFill>
        </p:spPr>
      </p:sp>
      <p:sp>
        <p:nvSpPr>
          <p:cNvPr id="21" name="AutoShape 21"/>
          <p:cNvSpPr/>
          <p:nvPr/>
        </p:nvSpPr>
        <p:spPr>
          <a:xfrm>
            <a:off x="982750" y="519119"/>
            <a:ext cx="16276505" cy="38100"/>
          </a:xfrm>
          <a:prstGeom prst="line">
            <a:avLst/>
          </a:prstGeom>
          <a:ln w="38100" cap="flat">
            <a:solidFill>
              <a:srgbClr val="000000"/>
            </a:solidFill>
            <a:prstDash val="solid"/>
            <a:headEnd type="none" w="sm" len="sm"/>
            <a:tailEnd type="none" w="sm" len="sm"/>
          </a:ln>
        </p:spPr>
      </p:sp>
      <p:grpSp>
        <p:nvGrpSpPr>
          <p:cNvPr id="22" name="Group 22"/>
          <p:cNvGrpSpPr/>
          <p:nvPr/>
        </p:nvGrpSpPr>
        <p:grpSpPr>
          <a:xfrm>
            <a:off x="897160" y="3182907"/>
            <a:ext cx="3584412" cy="1960593"/>
            <a:chOff x="0" y="0"/>
            <a:chExt cx="4779215" cy="2614124"/>
          </a:xfrm>
        </p:grpSpPr>
        <p:sp>
          <p:nvSpPr>
            <p:cNvPr id="23" name="TextBox 23"/>
            <p:cNvSpPr txBox="1"/>
            <p:nvPr/>
          </p:nvSpPr>
          <p:spPr>
            <a:xfrm>
              <a:off x="0" y="2370974"/>
              <a:ext cx="4779215" cy="243150"/>
            </a:xfrm>
            <a:prstGeom prst="rect">
              <a:avLst/>
            </a:prstGeom>
          </p:spPr>
          <p:txBody>
            <a:bodyPr lIns="0" tIns="0" rIns="0" bIns="0" rtlCol="0" anchor="t">
              <a:spAutoFit/>
            </a:bodyPr>
            <a:lstStyle/>
            <a:p>
              <a:pPr algn="ctr">
                <a:lnSpc>
                  <a:spcPts val="1589"/>
                </a:lnSpc>
              </a:pPr>
              <a:r>
                <a:rPr lang="en-US" sz="1045" spc="230">
                  <a:solidFill>
                    <a:srgbClr val="000000"/>
                  </a:solidFill>
                  <a:latin typeface="Glacial Indifference"/>
                  <a:ea typeface="Glacial Indifference"/>
                  <a:cs typeface="Glacial Indifference"/>
                  <a:sym typeface="Glacial Indifference"/>
                </a:rPr>
                <a:t>QUE DEBEMOS SABER DE UN BAJO CAMPO</a:t>
              </a:r>
            </a:p>
          </p:txBody>
        </p:sp>
        <p:sp>
          <p:nvSpPr>
            <p:cNvPr id="24" name="TextBox 24"/>
            <p:cNvSpPr txBox="1"/>
            <p:nvPr/>
          </p:nvSpPr>
          <p:spPr>
            <a:xfrm>
              <a:off x="0" y="-38100"/>
              <a:ext cx="4779215" cy="243150"/>
            </a:xfrm>
            <a:prstGeom prst="rect">
              <a:avLst/>
            </a:prstGeom>
          </p:spPr>
          <p:txBody>
            <a:bodyPr lIns="0" tIns="0" rIns="0" bIns="0" rtlCol="0" anchor="t">
              <a:spAutoFit/>
            </a:bodyPr>
            <a:lstStyle/>
            <a:p>
              <a:pPr algn="ctr">
                <a:lnSpc>
                  <a:spcPts val="1589"/>
                </a:lnSpc>
              </a:pPr>
              <a:r>
                <a:rPr lang="en-US" sz="1045" spc="230">
                  <a:solidFill>
                    <a:srgbClr val="000000"/>
                  </a:solidFill>
                  <a:latin typeface="Glacial Indifference"/>
                  <a:ea typeface="Glacial Indifference"/>
                  <a:cs typeface="Glacial Indifference"/>
                  <a:sym typeface="Glacial Indifference"/>
                </a:rPr>
                <a:t>DESCRIPCIÓN TECNICA </a:t>
              </a:r>
            </a:p>
          </p:txBody>
        </p:sp>
        <p:sp>
          <p:nvSpPr>
            <p:cNvPr id="25" name="TextBox 25"/>
            <p:cNvSpPr txBox="1"/>
            <p:nvPr/>
          </p:nvSpPr>
          <p:spPr>
            <a:xfrm>
              <a:off x="0" y="506474"/>
              <a:ext cx="4779215" cy="1704809"/>
            </a:xfrm>
            <a:prstGeom prst="rect">
              <a:avLst/>
            </a:prstGeom>
          </p:spPr>
          <p:txBody>
            <a:bodyPr lIns="0" tIns="0" rIns="0" bIns="0" rtlCol="0" anchor="t">
              <a:spAutoFit/>
            </a:bodyPr>
            <a:lstStyle/>
            <a:p>
              <a:pPr algn="ctr">
                <a:lnSpc>
                  <a:spcPts val="4933"/>
                </a:lnSpc>
              </a:pPr>
              <a:r>
                <a:rPr lang="en-US" sz="4610" spc="161">
                  <a:solidFill>
                    <a:srgbClr val="000000"/>
                  </a:solidFill>
                  <a:latin typeface="Garet"/>
                  <a:ea typeface="Garet"/>
                  <a:cs typeface="Garet"/>
                  <a:sym typeface="Garet"/>
                </a:rPr>
                <a:t>O-SCAN ESAOTE </a:t>
              </a:r>
            </a:p>
          </p:txBody>
        </p:sp>
      </p:grpSp>
      <p:grpSp>
        <p:nvGrpSpPr>
          <p:cNvPr id="26" name="Group 26"/>
          <p:cNvGrpSpPr/>
          <p:nvPr/>
        </p:nvGrpSpPr>
        <p:grpSpPr>
          <a:xfrm>
            <a:off x="13806730" y="4282067"/>
            <a:ext cx="3498475" cy="1469849"/>
            <a:chOff x="0" y="0"/>
            <a:chExt cx="4664633" cy="1959799"/>
          </a:xfrm>
        </p:grpSpPr>
        <p:sp>
          <p:nvSpPr>
            <p:cNvPr id="27" name="TextBox 27"/>
            <p:cNvSpPr txBox="1"/>
            <p:nvPr/>
          </p:nvSpPr>
          <p:spPr>
            <a:xfrm>
              <a:off x="0" y="1713381"/>
              <a:ext cx="4664633" cy="246419"/>
            </a:xfrm>
            <a:prstGeom prst="rect">
              <a:avLst/>
            </a:prstGeom>
          </p:spPr>
          <p:txBody>
            <a:bodyPr lIns="0" tIns="0" rIns="0" bIns="0" rtlCol="0" anchor="t">
              <a:spAutoFit/>
            </a:bodyPr>
            <a:lstStyle/>
            <a:p>
              <a:pPr algn="ctr">
                <a:lnSpc>
                  <a:spcPts val="1637"/>
                </a:lnSpc>
              </a:pPr>
              <a:r>
                <a:rPr lang="en-US" sz="1077" spc="237">
                  <a:solidFill>
                    <a:srgbClr val="000000"/>
                  </a:solidFill>
                  <a:latin typeface="Glacial Indifference"/>
                  <a:ea typeface="Glacial Indifference"/>
                  <a:cs typeface="Glacial Indifference"/>
                  <a:sym typeface="Glacial Indifference"/>
                </a:rPr>
                <a:t>RESONANCIA OSTEOARTICULAR</a:t>
              </a:r>
            </a:p>
          </p:txBody>
        </p:sp>
        <p:sp>
          <p:nvSpPr>
            <p:cNvPr id="28" name="TextBox 28"/>
            <p:cNvSpPr txBox="1"/>
            <p:nvPr/>
          </p:nvSpPr>
          <p:spPr>
            <a:xfrm>
              <a:off x="0" y="-38100"/>
              <a:ext cx="4664633" cy="246419"/>
            </a:xfrm>
            <a:prstGeom prst="rect">
              <a:avLst/>
            </a:prstGeom>
          </p:spPr>
          <p:txBody>
            <a:bodyPr lIns="0" tIns="0" rIns="0" bIns="0" rtlCol="0" anchor="t">
              <a:spAutoFit/>
            </a:bodyPr>
            <a:lstStyle/>
            <a:p>
              <a:pPr algn="ctr">
                <a:lnSpc>
                  <a:spcPts val="1637"/>
                </a:lnSpc>
              </a:pPr>
              <a:r>
                <a:rPr lang="en-US" sz="1077" spc="237">
                  <a:solidFill>
                    <a:srgbClr val="000000"/>
                  </a:solidFill>
                  <a:latin typeface="Glacial Indifference"/>
                  <a:ea typeface="Glacial Indifference"/>
                  <a:cs typeface="Glacial Indifference"/>
                  <a:sym typeface="Glacial Indifference"/>
                </a:rPr>
                <a:t>COMENZAMOS</a:t>
              </a:r>
            </a:p>
          </p:txBody>
        </p:sp>
        <p:sp>
          <p:nvSpPr>
            <p:cNvPr id="29" name="TextBox 29"/>
            <p:cNvSpPr txBox="1"/>
            <p:nvPr/>
          </p:nvSpPr>
          <p:spPr>
            <a:xfrm>
              <a:off x="0" y="437588"/>
              <a:ext cx="4664633" cy="1166814"/>
            </a:xfrm>
            <a:prstGeom prst="rect">
              <a:avLst/>
            </a:prstGeom>
          </p:spPr>
          <p:txBody>
            <a:bodyPr lIns="0" tIns="0" rIns="0" bIns="0" rtlCol="0" anchor="t">
              <a:spAutoFit/>
            </a:bodyPr>
            <a:lstStyle/>
            <a:p>
              <a:pPr algn="ctr">
                <a:lnSpc>
                  <a:spcPts val="3388"/>
                </a:lnSpc>
              </a:pPr>
              <a:r>
                <a:rPr lang="en-US" sz="3167" spc="110">
                  <a:solidFill>
                    <a:srgbClr val="000000"/>
                  </a:solidFill>
                  <a:latin typeface="Garet"/>
                  <a:ea typeface="Garet"/>
                  <a:cs typeface="Garet"/>
                  <a:sym typeface="Garet"/>
                </a:rPr>
                <a:t>PROTOCOLO DE ESTUDIOS</a:t>
              </a:r>
            </a:p>
          </p:txBody>
        </p:sp>
      </p:grpSp>
      <p:grpSp>
        <p:nvGrpSpPr>
          <p:cNvPr id="30" name="Group 30"/>
          <p:cNvGrpSpPr/>
          <p:nvPr/>
        </p:nvGrpSpPr>
        <p:grpSpPr>
          <a:xfrm>
            <a:off x="4846869" y="4706125"/>
            <a:ext cx="4314147" cy="1536535"/>
            <a:chOff x="0" y="0"/>
            <a:chExt cx="5752195" cy="2048713"/>
          </a:xfrm>
        </p:grpSpPr>
        <p:sp>
          <p:nvSpPr>
            <p:cNvPr id="31" name="TextBox 31"/>
            <p:cNvSpPr txBox="1"/>
            <p:nvPr/>
          </p:nvSpPr>
          <p:spPr>
            <a:xfrm>
              <a:off x="0" y="1765753"/>
              <a:ext cx="5752195" cy="282960"/>
            </a:xfrm>
            <a:prstGeom prst="rect">
              <a:avLst/>
            </a:prstGeom>
          </p:spPr>
          <p:txBody>
            <a:bodyPr lIns="0" tIns="0" rIns="0" bIns="0" rtlCol="0" anchor="t">
              <a:spAutoFit/>
            </a:bodyPr>
            <a:lstStyle/>
            <a:p>
              <a:pPr algn="ctr">
                <a:lnSpc>
                  <a:spcPts val="1897"/>
                </a:lnSpc>
              </a:pPr>
              <a:r>
                <a:rPr lang="en-US" sz="1248" spc="274">
                  <a:solidFill>
                    <a:srgbClr val="000000"/>
                  </a:solidFill>
                  <a:latin typeface="Glacial Indifference"/>
                  <a:ea typeface="Glacial Indifference"/>
                  <a:cs typeface="Glacial Indifference"/>
                  <a:sym typeface="Glacial Indifference"/>
                </a:rPr>
                <a:t>CON QUE BOBINAS TRABAJAMOS ?</a:t>
              </a:r>
            </a:p>
          </p:txBody>
        </p:sp>
        <p:sp>
          <p:nvSpPr>
            <p:cNvPr id="32" name="TextBox 32"/>
            <p:cNvSpPr txBox="1"/>
            <p:nvPr/>
          </p:nvSpPr>
          <p:spPr>
            <a:xfrm>
              <a:off x="0" y="-38100"/>
              <a:ext cx="5752195" cy="282960"/>
            </a:xfrm>
            <a:prstGeom prst="rect">
              <a:avLst/>
            </a:prstGeom>
          </p:spPr>
          <p:txBody>
            <a:bodyPr lIns="0" tIns="0" rIns="0" bIns="0" rtlCol="0" anchor="t">
              <a:spAutoFit/>
            </a:bodyPr>
            <a:lstStyle/>
            <a:p>
              <a:pPr algn="ctr">
                <a:lnSpc>
                  <a:spcPts val="1897"/>
                </a:lnSpc>
              </a:pPr>
              <a:r>
                <a:rPr lang="en-US" sz="1248" spc="274">
                  <a:solidFill>
                    <a:srgbClr val="000000"/>
                  </a:solidFill>
                  <a:latin typeface="Glacial Indifference"/>
                  <a:ea typeface="Glacial Indifference"/>
                  <a:cs typeface="Glacial Indifference"/>
                  <a:sym typeface="Glacial Indifference"/>
                </a:rPr>
                <a:t>IMPORTANTE</a:t>
              </a:r>
            </a:p>
          </p:txBody>
        </p:sp>
        <p:sp>
          <p:nvSpPr>
            <p:cNvPr id="33" name="TextBox 33"/>
            <p:cNvSpPr txBox="1"/>
            <p:nvPr/>
          </p:nvSpPr>
          <p:spPr>
            <a:xfrm>
              <a:off x="0" y="603234"/>
              <a:ext cx="5752195" cy="964427"/>
            </a:xfrm>
            <a:prstGeom prst="rect">
              <a:avLst/>
            </a:prstGeom>
          </p:spPr>
          <p:txBody>
            <a:bodyPr lIns="0" tIns="0" rIns="0" bIns="0" rtlCol="0" anchor="t">
              <a:spAutoFit/>
            </a:bodyPr>
            <a:lstStyle/>
            <a:p>
              <a:pPr algn="ctr">
                <a:lnSpc>
                  <a:spcPts val="5441"/>
                </a:lnSpc>
              </a:pPr>
              <a:r>
                <a:rPr lang="en-US" sz="5085" spc="178">
                  <a:solidFill>
                    <a:srgbClr val="000000"/>
                  </a:solidFill>
                  <a:latin typeface="Garet"/>
                  <a:ea typeface="Garet"/>
                  <a:cs typeface="Garet"/>
                  <a:sym typeface="Garet"/>
                </a:rPr>
                <a:t>BOBINAS</a:t>
              </a:r>
            </a:p>
          </p:txBody>
        </p:sp>
      </p:grpSp>
      <p:grpSp>
        <p:nvGrpSpPr>
          <p:cNvPr id="34" name="Group 34"/>
          <p:cNvGrpSpPr/>
          <p:nvPr/>
        </p:nvGrpSpPr>
        <p:grpSpPr>
          <a:xfrm>
            <a:off x="8813997" y="1862702"/>
            <a:ext cx="4442138" cy="1556988"/>
            <a:chOff x="0" y="0"/>
            <a:chExt cx="5922851" cy="2075984"/>
          </a:xfrm>
        </p:grpSpPr>
        <p:sp>
          <p:nvSpPr>
            <p:cNvPr id="35" name="TextBox 35"/>
            <p:cNvSpPr txBox="1"/>
            <p:nvPr/>
          </p:nvSpPr>
          <p:spPr>
            <a:xfrm>
              <a:off x="0" y="1843310"/>
              <a:ext cx="5922851" cy="232674"/>
            </a:xfrm>
            <a:prstGeom prst="rect">
              <a:avLst/>
            </a:prstGeom>
          </p:spPr>
          <p:txBody>
            <a:bodyPr lIns="0" tIns="0" rIns="0" bIns="0" rtlCol="0" anchor="t">
              <a:spAutoFit/>
            </a:bodyPr>
            <a:lstStyle/>
            <a:p>
              <a:pPr algn="ctr">
                <a:lnSpc>
                  <a:spcPts val="1507"/>
                </a:lnSpc>
              </a:pPr>
              <a:r>
                <a:rPr lang="en-US" sz="992" spc="218">
                  <a:solidFill>
                    <a:srgbClr val="000000"/>
                  </a:solidFill>
                  <a:latin typeface="Glacial Indifference"/>
                  <a:ea typeface="Glacial Indifference"/>
                  <a:cs typeface="Glacial Indifference"/>
                  <a:sym typeface="Glacial Indifference"/>
                </a:rPr>
                <a:t>NUESTRA CARTA DE PRESENTACIÓN</a:t>
              </a:r>
            </a:p>
          </p:txBody>
        </p:sp>
        <p:sp>
          <p:nvSpPr>
            <p:cNvPr id="36" name="TextBox 36"/>
            <p:cNvSpPr txBox="1"/>
            <p:nvPr/>
          </p:nvSpPr>
          <p:spPr>
            <a:xfrm>
              <a:off x="0" y="-38100"/>
              <a:ext cx="5922851" cy="232674"/>
            </a:xfrm>
            <a:prstGeom prst="rect">
              <a:avLst/>
            </a:prstGeom>
          </p:spPr>
          <p:txBody>
            <a:bodyPr lIns="0" tIns="0" rIns="0" bIns="0" rtlCol="0" anchor="t">
              <a:spAutoFit/>
            </a:bodyPr>
            <a:lstStyle/>
            <a:p>
              <a:pPr algn="ctr">
                <a:lnSpc>
                  <a:spcPts val="1507"/>
                </a:lnSpc>
              </a:pPr>
              <a:r>
                <a:rPr lang="en-US" sz="992" spc="218">
                  <a:solidFill>
                    <a:srgbClr val="000000"/>
                  </a:solidFill>
                  <a:latin typeface="Glacial Indifference"/>
                  <a:ea typeface="Glacial Indifference"/>
                  <a:cs typeface="Glacial Indifference"/>
                  <a:sym typeface="Glacial Indifference"/>
                </a:rPr>
                <a:t>IMPORTANTE</a:t>
              </a:r>
            </a:p>
          </p:txBody>
        </p:sp>
        <p:sp>
          <p:nvSpPr>
            <p:cNvPr id="37" name="TextBox 37"/>
            <p:cNvSpPr txBox="1"/>
            <p:nvPr/>
          </p:nvSpPr>
          <p:spPr>
            <a:xfrm>
              <a:off x="0" y="464468"/>
              <a:ext cx="5922851" cy="1229257"/>
            </a:xfrm>
            <a:prstGeom prst="rect">
              <a:avLst/>
            </a:prstGeom>
          </p:spPr>
          <p:txBody>
            <a:bodyPr lIns="0" tIns="0" rIns="0" bIns="0" rtlCol="0" anchor="t">
              <a:spAutoFit/>
            </a:bodyPr>
            <a:lstStyle/>
            <a:p>
              <a:pPr algn="ctr">
                <a:lnSpc>
                  <a:spcPts val="3575"/>
                </a:lnSpc>
              </a:pPr>
              <a:r>
                <a:rPr lang="en-US" sz="3341" spc="116">
                  <a:solidFill>
                    <a:srgbClr val="000000"/>
                  </a:solidFill>
                  <a:latin typeface="Garet"/>
                  <a:ea typeface="Garet"/>
                  <a:cs typeface="Garet"/>
                  <a:sym typeface="Garet"/>
                </a:rPr>
                <a:t>PROTOCOLO DE POSICIONAMIENTO</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4343733"/>
            <a:ext cx="16230600" cy="2590133"/>
          </a:xfrm>
          <a:custGeom>
            <a:avLst/>
            <a:gdLst/>
            <a:ahLst/>
            <a:cxnLst/>
            <a:rect l="l" t="t" r="r" b="b"/>
            <a:pathLst>
              <a:path w="16230600" h="2590133">
                <a:moveTo>
                  <a:pt x="0" y="0"/>
                </a:moveTo>
                <a:lnTo>
                  <a:pt x="16230600" y="0"/>
                </a:lnTo>
                <a:lnTo>
                  <a:pt x="16230600" y="2590134"/>
                </a:lnTo>
                <a:lnTo>
                  <a:pt x="0" y="2590134"/>
                </a:lnTo>
                <a:lnTo>
                  <a:pt x="0" y="0"/>
                </a:lnTo>
                <a:close/>
              </a:path>
            </a:pathLst>
          </a:custGeom>
          <a:blipFill>
            <a:blip r:embed="rId2"/>
            <a:stretch>
              <a:fillRect/>
            </a:stretch>
          </a:blipFill>
        </p:spPr>
      </p:sp>
      <p:grpSp>
        <p:nvGrpSpPr>
          <p:cNvPr id="3" name="Group 3"/>
          <p:cNvGrpSpPr/>
          <p:nvPr/>
        </p:nvGrpSpPr>
        <p:grpSpPr>
          <a:xfrm rot="5400000">
            <a:off x="8174546" y="-1314813"/>
            <a:ext cx="1563157" cy="18663750"/>
            <a:chOff x="0" y="0"/>
            <a:chExt cx="411696" cy="4915556"/>
          </a:xfrm>
        </p:grpSpPr>
        <p:sp>
          <p:nvSpPr>
            <p:cNvPr id="4" name="Freeform 4"/>
            <p:cNvSpPr/>
            <p:nvPr/>
          </p:nvSpPr>
          <p:spPr>
            <a:xfrm>
              <a:off x="0" y="0"/>
              <a:ext cx="411696" cy="4915556"/>
            </a:xfrm>
            <a:custGeom>
              <a:avLst/>
              <a:gdLst/>
              <a:ahLst/>
              <a:cxnLst/>
              <a:rect l="l" t="t" r="r" b="b"/>
              <a:pathLst>
                <a:path w="411696" h="4915556">
                  <a:moveTo>
                    <a:pt x="0" y="0"/>
                  </a:moveTo>
                  <a:lnTo>
                    <a:pt x="411696" y="0"/>
                  </a:lnTo>
                  <a:lnTo>
                    <a:pt x="411696" y="4915556"/>
                  </a:lnTo>
                  <a:lnTo>
                    <a:pt x="0" y="4915556"/>
                  </a:lnTo>
                  <a:close/>
                </a:path>
              </a:pathLst>
            </a:custGeom>
            <a:solidFill>
              <a:srgbClr val="1C8EF4"/>
            </a:solidFill>
          </p:spPr>
        </p:sp>
        <p:sp>
          <p:nvSpPr>
            <p:cNvPr id="5" name="TextBox 5"/>
            <p:cNvSpPr txBox="1"/>
            <p:nvPr/>
          </p:nvSpPr>
          <p:spPr>
            <a:xfrm>
              <a:off x="0" y="-38100"/>
              <a:ext cx="411696" cy="4953656"/>
            </a:xfrm>
            <a:prstGeom prst="rect">
              <a:avLst/>
            </a:prstGeom>
          </p:spPr>
          <p:txBody>
            <a:bodyPr lIns="50800" tIns="50800" rIns="50800" bIns="50800" rtlCol="0" anchor="ctr"/>
            <a:lstStyle/>
            <a:p>
              <a:pPr algn="ctr">
                <a:lnSpc>
                  <a:spcPts val="2799"/>
                </a:lnSpc>
              </a:pPr>
              <a:endParaRPr/>
            </a:p>
          </p:txBody>
        </p:sp>
      </p:grpSp>
      <p:grpSp>
        <p:nvGrpSpPr>
          <p:cNvPr id="6" name="Group 6"/>
          <p:cNvGrpSpPr/>
          <p:nvPr/>
        </p:nvGrpSpPr>
        <p:grpSpPr>
          <a:xfrm rot="5400000">
            <a:off x="8550296" y="-6074520"/>
            <a:ext cx="1563157" cy="18663750"/>
            <a:chOff x="0" y="0"/>
            <a:chExt cx="411696" cy="4915556"/>
          </a:xfrm>
        </p:grpSpPr>
        <p:sp>
          <p:nvSpPr>
            <p:cNvPr id="7" name="Freeform 7"/>
            <p:cNvSpPr/>
            <p:nvPr/>
          </p:nvSpPr>
          <p:spPr>
            <a:xfrm>
              <a:off x="0" y="0"/>
              <a:ext cx="411696" cy="4915556"/>
            </a:xfrm>
            <a:custGeom>
              <a:avLst/>
              <a:gdLst/>
              <a:ahLst/>
              <a:cxnLst/>
              <a:rect l="l" t="t" r="r" b="b"/>
              <a:pathLst>
                <a:path w="411696" h="4915556">
                  <a:moveTo>
                    <a:pt x="0" y="0"/>
                  </a:moveTo>
                  <a:lnTo>
                    <a:pt x="411696" y="0"/>
                  </a:lnTo>
                  <a:lnTo>
                    <a:pt x="411696" y="4915556"/>
                  </a:lnTo>
                  <a:lnTo>
                    <a:pt x="0" y="4915556"/>
                  </a:lnTo>
                  <a:close/>
                </a:path>
              </a:pathLst>
            </a:custGeom>
            <a:solidFill>
              <a:srgbClr val="1C8EF4"/>
            </a:solidFill>
          </p:spPr>
        </p:sp>
        <p:sp>
          <p:nvSpPr>
            <p:cNvPr id="8" name="TextBox 8"/>
            <p:cNvSpPr txBox="1"/>
            <p:nvPr/>
          </p:nvSpPr>
          <p:spPr>
            <a:xfrm>
              <a:off x="0" y="-38100"/>
              <a:ext cx="411696" cy="4953656"/>
            </a:xfrm>
            <a:prstGeom prst="rect">
              <a:avLst/>
            </a:prstGeom>
          </p:spPr>
          <p:txBody>
            <a:bodyPr lIns="50800" tIns="50800" rIns="50800" bIns="50800" rtlCol="0" anchor="ctr"/>
            <a:lstStyle/>
            <a:p>
              <a:pPr algn="ctr">
                <a:lnSpc>
                  <a:spcPts val="2799"/>
                </a:lnSpc>
              </a:pPr>
              <a:endParaRPr/>
            </a:p>
          </p:txBody>
        </p:sp>
      </p:grpSp>
      <p:grpSp>
        <p:nvGrpSpPr>
          <p:cNvPr id="9" name="Group 9"/>
          <p:cNvGrpSpPr/>
          <p:nvPr/>
        </p:nvGrpSpPr>
        <p:grpSpPr>
          <a:xfrm>
            <a:off x="3881878" y="344051"/>
            <a:ext cx="10524244" cy="1704180"/>
            <a:chOff x="0" y="0"/>
            <a:chExt cx="14032325" cy="2272240"/>
          </a:xfrm>
        </p:grpSpPr>
        <p:sp>
          <p:nvSpPr>
            <p:cNvPr id="10" name="TextBox 10"/>
            <p:cNvSpPr txBox="1"/>
            <p:nvPr/>
          </p:nvSpPr>
          <p:spPr>
            <a:xfrm>
              <a:off x="0" y="1666568"/>
              <a:ext cx="14032325" cy="605672"/>
            </a:xfrm>
            <a:prstGeom prst="rect">
              <a:avLst/>
            </a:prstGeom>
          </p:spPr>
          <p:txBody>
            <a:bodyPr lIns="0" tIns="0" rIns="0" bIns="0" rtlCol="0" anchor="t">
              <a:spAutoFit/>
            </a:bodyPr>
            <a:lstStyle/>
            <a:p>
              <a:pPr algn="ctr">
                <a:lnSpc>
                  <a:spcPts val="3939"/>
                </a:lnSpc>
              </a:pPr>
              <a:r>
                <a:rPr lang="en-US" sz="2592" spc="570">
                  <a:solidFill>
                    <a:srgbClr val="000000"/>
                  </a:solidFill>
                  <a:latin typeface="Glacial Indifference"/>
                  <a:ea typeface="Glacial Indifference"/>
                  <a:cs typeface="Glacial Indifference"/>
                  <a:sym typeface="Glacial Indifference"/>
                </a:rPr>
                <a:t>NUESTRA CARTA DE PRESENTACIÓN</a:t>
              </a:r>
            </a:p>
          </p:txBody>
        </p:sp>
        <p:sp>
          <p:nvSpPr>
            <p:cNvPr id="11" name="TextBox 11"/>
            <p:cNvSpPr txBox="1"/>
            <p:nvPr/>
          </p:nvSpPr>
          <p:spPr>
            <a:xfrm>
              <a:off x="0" y="-85725"/>
              <a:ext cx="14032325" cy="605672"/>
            </a:xfrm>
            <a:prstGeom prst="rect">
              <a:avLst/>
            </a:prstGeom>
          </p:spPr>
          <p:txBody>
            <a:bodyPr lIns="0" tIns="0" rIns="0" bIns="0" rtlCol="0" anchor="t">
              <a:spAutoFit/>
            </a:bodyPr>
            <a:lstStyle/>
            <a:p>
              <a:pPr algn="ctr">
                <a:lnSpc>
                  <a:spcPts val="3939"/>
                </a:lnSpc>
              </a:pPr>
              <a:r>
                <a:rPr lang="en-US" sz="2592" spc="570">
                  <a:solidFill>
                    <a:srgbClr val="000000"/>
                  </a:solidFill>
                  <a:latin typeface="Glacial Indifference"/>
                  <a:ea typeface="Glacial Indifference"/>
                  <a:cs typeface="Glacial Indifference"/>
                  <a:sym typeface="Glacial Indifference"/>
                </a:rPr>
                <a:t>IMPORTANTE</a:t>
              </a:r>
            </a:p>
          </p:txBody>
        </p:sp>
        <p:sp>
          <p:nvSpPr>
            <p:cNvPr id="12" name="TextBox 12"/>
            <p:cNvSpPr txBox="1"/>
            <p:nvPr/>
          </p:nvSpPr>
          <p:spPr>
            <a:xfrm>
              <a:off x="0" y="799367"/>
              <a:ext cx="14032325" cy="765241"/>
            </a:xfrm>
            <a:prstGeom prst="rect">
              <a:avLst/>
            </a:prstGeom>
          </p:spPr>
          <p:txBody>
            <a:bodyPr lIns="0" tIns="0" rIns="0" bIns="0" rtlCol="0" anchor="t">
              <a:spAutoFit/>
            </a:bodyPr>
            <a:lstStyle/>
            <a:p>
              <a:pPr algn="ctr">
                <a:lnSpc>
                  <a:spcPts val="4324"/>
                </a:lnSpc>
              </a:pPr>
              <a:r>
                <a:rPr lang="en-US" sz="4041" spc="141">
                  <a:solidFill>
                    <a:srgbClr val="000000"/>
                  </a:solidFill>
                  <a:latin typeface="Garet"/>
                  <a:ea typeface="Garet"/>
                  <a:cs typeface="Garet"/>
                  <a:sym typeface="Garet"/>
                </a:rPr>
                <a:t>PROTOCOLO DE POSICIONAMIENTO</a:t>
              </a:r>
            </a:p>
          </p:txBody>
        </p:sp>
      </p:grpSp>
      <p:sp>
        <p:nvSpPr>
          <p:cNvPr id="13" name="Freeform 13"/>
          <p:cNvSpPr/>
          <p:nvPr/>
        </p:nvSpPr>
        <p:spPr>
          <a:xfrm>
            <a:off x="101954" y="7396444"/>
            <a:ext cx="1853492" cy="1241238"/>
          </a:xfrm>
          <a:custGeom>
            <a:avLst/>
            <a:gdLst/>
            <a:ahLst/>
            <a:cxnLst/>
            <a:rect l="l" t="t" r="r" b="b"/>
            <a:pathLst>
              <a:path w="1853492" h="1241238">
                <a:moveTo>
                  <a:pt x="0" y="0"/>
                </a:moveTo>
                <a:lnTo>
                  <a:pt x="1853492" y="0"/>
                </a:lnTo>
                <a:lnTo>
                  <a:pt x="1853492" y="1241237"/>
                </a:lnTo>
                <a:lnTo>
                  <a:pt x="0" y="1241237"/>
                </a:lnTo>
                <a:lnTo>
                  <a:pt x="0" y="0"/>
                </a:lnTo>
                <a:close/>
              </a:path>
            </a:pathLst>
          </a:custGeom>
          <a:blipFill>
            <a:blip r:embed="rId3"/>
            <a:stretch>
              <a:fillRect/>
            </a:stretch>
          </a:blipFill>
        </p:spPr>
      </p:sp>
      <p:sp>
        <p:nvSpPr>
          <p:cNvPr id="14" name="Freeform 14"/>
          <p:cNvSpPr/>
          <p:nvPr/>
        </p:nvSpPr>
        <p:spPr>
          <a:xfrm>
            <a:off x="2028386" y="7396444"/>
            <a:ext cx="1853492" cy="1241238"/>
          </a:xfrm>
          <a:custGeom>
            <a:avLst/>
            <a:gdLst/>
            <a:ahLst/>
            <a:cxnLst/>
            <a:rect l="l" t="t" r="r" b="b"/>
            <a:pathLst>
              <a:path w="1853492" h="1241238">
                <a:moveTo>
                  <a:pt x="0" y="0"/>
                </a:moveTo>
                <a:lnTo>
                  <a:pt x="1853492" y="0"/>
                </a:lnTo>
                <a:lnTo>
                  <a:pt x="1853492" y="1241237"/>
                </a:lnTo>
                <a:lnTo>
                  <a:pt x="0" y="1241237"/>
                </a:lnTo>
                <a:lnTo>
                  <a:pt x="0" y="0"/>
                </a:lnTo>
                <a:close/>
              </a:path>
            </a:pathLst>
          </a:custGeom>
          <a:blipFill>
            <a:blip r:embed="rId3"/>
            <a:stretch>
              <a:fillRect/>
            </a:stretch>
          </a:blipFill>
        </p:spPr>
      </p:sp>
      <p:sp>
        <p:nvSpPr>
          <p:cNvPr id="15" name="Freeform 15"/>
          <p:cNvSpPr/>
          <p:nvPr/>
        </p:nvSpPr>
        <p:spPr>
          <a:xfrm>
            <a:off x="3954818" y="7396444"/>
            <a:ext cx="1853492" cy="1241238"/>
          </a:xfrm>
          <a:custGeom>
            <a:avLst/>
            <a:gdLst/>
            <a:ahLst/>
            <a:cxnLst/>
            <a:rect l="l" t="t" r="r" b="b"/>
            <a:pathLst>
              <a:path w="1853492" h="1241238">
                <a:moveTo>
                  <a:pt x="0" y="0"/>
                </a:moveTo>
                <a:lnTo>
                  <a:pt x="1853492" y="0"/>
                </a:lnTo>
                <a:lnTo>
                  <a:pt x="1853492" y="1241237"/>
                </a:lnTo>
                <a:lnTo>
                  <a:pt x="0" y="1241237"/>
                </a:lnTo>
                <a:lnTo>
                  <a:pt x="0" y="0"/>
                </a:lnTo>
                <a:close/>
              </a:path>
            </a:pathLst>
          </a:custGeom>
          <a:blipFill>
            <a:blip r:embed="rId3"/>
            <a:stretch>
              <a:fillRect/>
            </a:stretch>
          </a:blipFill>
        </p:spPr>
      </p:sp>
      <p:sp>
        <p:nvSpPr>
          <p:cNvPr id="16" name="Freeform 16"/>
          <p:cNvSpPr/>
          <p:nvPr/>
        </p:nvSpPr>
        <p:spPr>
          <a:xfrm>
            <a:off x="5881249" y="7396444"/>
            <a:ext cx="1853492" cy="1241238"/>
          </a:xfrm>
          <a:custGeom>
            <a:avLst/>
            <a:gdLst/>
            <a:ahLst/>
            <a:cxnLst/>
            <a:rect l="l" t="t" r="r" b="b"/>
            <a:pathLst>
              <a:path w="1853492" h="1241238">
                <a:moveTo>
                  <a:pt x="0" y="0"/>
                </a:moveTo>
                <a:lnTo>
                  <a:pt x="1853493" y="0"/>
                </a:lnTo>
                <a:lnTo>
                  <a:pt x="1853493" y="1241237"/>
                </a:lnTo>
                <a:lnTo>
                  <a:pt x="0" y="1241237"/>
                </a:lnTo>
                <a:lnTo>
                  <a:pt x="0" y="0"/>
                </a:lnTo>
                <a:close/>
              </a:path>
            </a:pathLst>
          </a:custGeom>
          <a:blipFill>
            <a:blip r:embed="rId3"/>
            <a:stretch>
              <a:fillRect/>
            </a:stretch>
          </a:blipFill>
        </p:spPr>
      </p:sp>
      <p:sp>
        <p:nvSpPr>
          <p:cNvPr id="17" name="Freeform 17"/>
          <p:cNvSpPr/>
          <p:nvPr/>
        </p:nvSpPr>
        <p:spPr>
          <a:xfrm>
            <a:off x="7807681" y="7396444"/>
            <a:ext cx="1853492" cy="1241238"/>
          </a:xfrm>
          <a:custGeom>
            <a:avLst/>
            <a:gdLst/>
            <a:ahLst/>
            <a:cxnLst/>
            <a:rect l="l" t="t" r="r" b="b"/>
            <a:pathLst>
              <a:path w="1853492" h="1241238">
                <a:moveTo>
                  <a:pt x="0" y="0"/>
                </a:moveTo>
                <a:lnTo>
                  <a:pt x="1853492" y="0"/>
                </a:lnTo>
                <a:lnTo>
                  <a:pt x="1853492" y="1241237"/>
                </a:lnTo>
                <a:lnTo>
                  <a:pt x="0" y="1241237"/>
                </a:lnTo>
                <a:lnTo>
                  <a:pt x="0" y="0"/>
                </a:lnTo>
                <a:close/>
              </a:path>
            </a:pathLst>
          </a:custGeom>
          <a:blipFill>
            <a:blip r:embed="rId3"/>
            <a:stretch>
              <a:fillRect/>
            </a:stretch>
          </a:blipFill>
        </p:spPr>
      </p:sp>
      <p:sp>
        <p:nvSpPr>
          <p:cNvPr id="18" name="Freeform 18"/>
          <p:cNvSpPr/>
          <p:nvPr/>
        </p:nvSpPr>
        <p:spPr>
          <a:xfrm>
            <a:off x="9734113" y="7396444"/>
            <a:ext cx="1853492" cy="1241238"/>
          </a:xfrm>
          <a:custGeom>
            <a:avLst/>
            <a:gdLst/>
            <a:ahLst/>
            <a:cxnLst/>
            <a:rect l="l" t="t" r="r" b="b"/>
            <a:pathLst>
              <a:path w="1853492" h="1241238">
                <a:moveTo>
                  <a:pt x="0" y="0"/>
                </a:moveTo>
                <a:lnTo>
                  <a:pt x="1853492" y="0"/>
                </a:lnTo>
                <a:lnTo>
                  <a:pt x="1853492" y="1241237"/>
                </a:lnTo>
                <a:lnTo>
                  <a:pt x="0" y="1241237"/>
                </a:lnTo>
                <a:lnTo>
                  <a:pt x="0" y="0"/>
                </a:lnTo>
                <a:close/>
              </a:path>
            </a:pathLst>
          </a:custGeom>
          <a:blipFill>
            <a:blip r:embed="rId3"/>
            <a:stretch>
              <a:fillRect/>
            </a:stretch>
          </a:blipFill>
        </p:spPr>
      </p:sp>
      <p:sp>
        <p:nvSpPr>
          <p:cNvPr id="19" name="Freeform 19"/>
          <p:cNvSpPr/>
          <p:nvPr/>
        </p:nvSpPr>
        <p:spPr>
          <a:xfrm>
            <a:off x="11660545" y="7396444"/>
            <a:ext cx="1853492" cy="1241238"/>
          </a:xfrm>
          <a:custGeom>
            <a:avLst/>
            <a:gdLst/>
            <a:ahLst/>
            <a:cxnLst/>
            <a:rect l="l" t="t" r="r" b="b"/>
            <a:pathLst>
              <a:path w="1853492" h="1241238">
                <a:moveTo>
                  <a:pt x="0" y="0"/>
                </a:moveTo>
                <a:lnTo>
                  <a:pt x="1853492" y="0"/>
                </a:lnTo>
                <a:lnTo>
                  <a:pt x="1853492" y="1241237"/>
                </a:lnTo>
                <a:lnTo>
                  <a:pt x="0" y="1241237"/>
                </a:lnTo>
                <a:lnTo>
                  <a:pt x="0" y="0"/>
                </a:lnTo>
                <a:close/>
              </a:path>
            </a:pathLst>
          </a:custGeom>
          <a:blipFill>
            <a:blip r:embed="rId3"/>
            <a:stretch>
              <a:fillRect/>
            </a:stretch>
          </a:blipFill>
        </p:spPr>
      </p:sp>
      <p:sp>
        <p:nvSpPr>
          <p:cNvPr id="20" name="Freeform 20"/>
          <p:cNvSpPr/>
          <p:nvPr/>
        </p:nvSpPr>
        <p:spPr>
          <a:xfrm>
            <a:off x="13586977" y="7396444"/>
            <a:ext cx="1853492" cy="1241238"/>
          </a:xfrm>
          <a:custGeom>
            <a:avLst/>
            <a:gdLst/>
            <a:ahLst/>
            <a:cxnLst/>
            <a:rect l="l" t="t" r="r" b="b"/>
            <a:pathLst>
              <a:path w="1853492" h="1241238">
                <a:moveTo>
                  <a:pt x="0" y="0"/>
                </a:moveTo>
                <a:lnTo>
                  <a:pt x="1853492" y="0"/>
                </a:lnTo>
                <a:lnTo>
                  <a:pt x="1853492" y="1241237"/>
                </a:lnTo>
                <a:lnTo>
                  <a:pt x="0" y="1241237"/>
                </a:lnTo>
                <a:lnTo>
                  <a:pt x="0" y="0"/>
                </a:lnTo>
                <a:close/>
              </a:path>
            </a:pathLst>
          </a:custGeom>
          <a:blipFill>
            <a:blip r:embed="rId3"/>
            <a:stretch>
              <a:fillRect/>
            </a:stretch>
          </a:blipFill>
        </p:spPr>
      </p:sp>
      <p:sp>
        <p:nvSpPr>
          <p:cNvPr id="21" name="Freeform 21"/>
          <p:cNvSpPr/>
          <p:nvPr/>
        </p:nvSpPr>
        <p:spPr>
          <a:xfrm>
            <a:off x="15513409" y="7396444"/>
            <a:ext cx="1853492" cy="1241238"/>
          </a:xfrm>
          <a:custGeom>
            <a:avLst/>
            <a:gdLst/>
            <a:ahLst/>
            <a:cxnLst/>
            <a:rect l="l" t="t" r="r" b="b"/>
            <a:pathLst>
              <a:path w="1853492" h="1241238">
                <a:moveTo>
                  <a:pt x="0" y="0"/>
                </a:moveTo>
                <a:lnTo>
                  <a:pt x="1853492" y="0"/>
                </a:lnTo>
                <a:lnTo>
                  <a:pt x="1853492" y="1241237"/>
                </a:lnTo>
                <a:lnTo>
                  <a:pt x="0" y="1241237"/>
                </a:lnTo>
                <a:lnTo>
                  <a:pt x="0" y="0"/>
                </a:lnTo>
                <a:close/>
              </a:path>
            </a:pathLst>
          </a:custGeom>
          <a:blipFill>
            <a:blip r:embed="rId3"/>
            <a:stretch>
              <a:fillRect/>
            </a:stretch>
          </a:blipFill>
        </p:spPr>
      </p:sp>
      <p:sp>
        <p:nvSpPr>
          <p:cNvPr id="22" name="Freeform 22"/>
          <p:cNvSpPr/>
          <p:nvPr/>
        </p:nvSpPr>
        <p:spPr>
          <a:xfrm>
            <a:off x="17439841" y="7396444"/>
            <a:ext cx="1853492" cy="1241238"/>
          </a:xfrm>
          <a:custGeom>
            <a:avLst/>
            <a:gdLst/>
            <a:ahLst/>
            <a:cxnLst/>
            <a:rect l="l" t="t" r="r" b="b"/>
            <a:pathLst>
              <a:path w="1853492" h="1241238">
                <a:moveTo>
                  <a:pt x="0" y="0"/>
                </a:moveTo>
                <a:lnTo>
                  <a:pt x="1853492" y="0"/>
                </a:lnTo>
                <a:lnTo>
                  <a:pt x="1853492" y="1241237"/>
                </a:lnTo>
                <a:lnTo>
                  <a:pt x="0" y="1241237"/>
                </a:lnTo>
                <a:lnTo>
                  <a:pt x="0" y="0"/>
                </a:lnTo>
                <a:close/>
              </a:path>
            </a:pathLst>
          </a:custGeom>
          <a:blipFill>
            <a:blip r:embed="rId3"/>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24843" y="-534836"/>
            <a:ext cx="1563157" cy="10858576"/>
            <a:chOff x="0" y="0"/>
            <a:chExt cx="411696" cy="2859872"/>
          </a:xfrm>
        </p:grpSpPr>
        <p:sp>
          <p:nvSpPr>
            <p:cNvPr id="3" name="Freeform 3"/>
            <p:cNvSpPr/>
            <p:nvPr/>
          </p:nvSpPr>
          <p:spPr>
            <a:xfrm>
              <a:off x="0" y="0"/>
              <a:ext cx="411696" cy="2859872"/>
            </a:xfrm>
            <a:custGeom>
              <a:avLst/>
              <a:gdLst/>
              <a:ahLst/>
              <a:cxnLst/>
              <a:rect l="l" t="t" r="r" b="b"/>
              <a:pathLst>
                <a:path w="411696" h="2859872">
                  <a:moveTo>
                    <a:pt x="0" y="0"/>
                  </a:moveTo>
                  <a:lnTo>
                    <a:pt x="411696" y="0"/>
                  </a:lnTo>
                  <a:lnTo>
                    <a:pt x="411696" y="2859872"/>
                  </a:lnTo>
                  <a:lnTo>
                    <a:pt x="0" y="2859872"/>
                  </a:lnTo>
                  <a:close/>
                </a:path>
              </a:pathLst>
            </a:custGeom>
            <a:solidFill>
              <a:srgbClr val="1C8EF4"/>
            </a:solidFill>
          </p:spPr>
        </p:sp>
        <p:sp>
          <p:nvSpPr>
            <p:cNvPr id="4" name="TextBox 4"/>
            <p:cNvSpPr txBox="1"/>
            <p:nvPr/>
          </p:nvSpPr>
          <p:spPr>
            <a:xfrm>
              <a:off x="0" y="-38100"/>
              <a:ext cx="411696" cy="2897972"/>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1018270" y="3881026"/>
            <a:ext cx="3919354" cy="2616132"/>
          </a:xfrm>
          <a:custGeom>
            <a:avLst/>
            <a:gdLst/>
            <a:ahLst/>
            <a:cxnLst/>
            <a:rect l="l" t="t" r="r" b="b"/>
            <a:pathLst>
              <a:path w="3919354" h="2616132">
                <a:moveTo>
                  <a:pt x="0" y="0"/>
                </a:moveTo>
                <a:lnTo>
                  <a:pt x="3919353" y="0"/>
                </a:lnTo>
                <a:lnTo>
                  <a:pt x="3919353" y="2616132"/>
                </a:lnTo>
                <a:lnTo>
                  <a:pt x="0" y="2616132"/>
                </a:lnTo>
                <a:lnTo>
                  <a:pt x="0" y="0"/>
                </a:lnTo>
                <a:close/>
              </a:path>
            </a:pathLst>
          </a:custGeom>
          <a:blipFill>
            <a:blip r:embed="rId2"/>
            <a:stretch>
              <a:fillRect t="-163" b="-163"/>
            </a:stretch>
          </a:blipFill>
        </p:spPr>
      </p:sp>
      <p:sp>
        <p:nvSpPr>
          <p:cNvPr id="6" name="Freeform 6"/>
          <p:cNvSpPr/>
          <p:nvPr/>
        </p:nvSpPr>
        <p:spPr>
          <a:xfrm>
            <a:off x="481902" y="7392994"/>
            <a:ext cx="4825521" cy="1865306"/>
          </a:xfrm>
          <a:custGeom>
            <a:avLst/>
            <a:gdLst/>
            <a:ahLst/>
            <a:cxnLst/>
            <a:rect l="l" t="t" r="r" b="b"/>
            <a:pathLst>
              <a:path w="4825521" h="1865306">
                <a:moveTo>
                  <a:pt x="0" y="0"/>
                </a:moveTo>
                <a:lnTo>
                  <a:pt x="4825521" y="0"/>
                </a:lnTo>
                <a:lnTo>
                  <a:pt x="4825521" y="1865306"/>
                </a:lnTo>
                <a:lnTo>
                  <a:pt x="0" y="1865306"/>
                </a:lnTo>
                <a:lnTo>
                  <a:pt x="0" y="0"/>
                </a:lnTo>
                <a:close/>
              </a:path>
            </a:pathLst>
          </a:custGeom>
          <a:blipFill>
            <a:blip r:embed="rId3"/>
            <a:stretch>
              <a:fillRect l="-5075" t="-16453" r="-5075"/>
            </a:stretch>
          </a:blipFill>
        </p:spPr>
      </p:sp>
      <p:sp>
        <p:nvSpPr>
          <p:cNvPr id="7" name="TextBox 7"/>
          <p:cNvSpPr txBox="1"/>
          <p:nvPr/>
        </p:nvSpPr>
        <p:spPr>
          <a:xfrm rot="-5400000">
            <a:off x="14574692" y="4992359"/>
            <a:ext cx="5735483" cy="480568"/>
          </a:xfrm>
          <a:prstGeom prst="rect">
            <a:avLst/>
          </a:prstGeom>
        </p:spPr>
        <p:txBody>
          <a:bodyPr lIns="0" tIns="0" rIns="0" bIns="0" rtlCol="0" anchor="t">
            <a:spAutoFit/>
          </a:bodyPr>
          <a:lstStyle/>
          <a:p>
            <a:pPr algn="l">
              <a:lnSpc>
                <a:spcPts val="3962"/>
              </a:lnSpc>
            </a:pPr>
            <a:r>
              <a:rPr lang="en-US" sz="2830" u="sng">
                <a:solidFill>
                  <a:srgbClr val="00132D"/>
                </a:solidFill>
                <a:latin typeface="Garet"/>
                <a:ea typeface="Garet"/>
                <a:cs typeface="Garet"/>
                <a:sym typeface="Garet"/>
              </a:rPr>
              <a:t>Protocolo de Posicionamiento</a:t>
            </a:r>
          </a:p>
        </p:txBody>
      </p:sp>
      <p:sp>
        <p:nvSpPr>
          <p:cNvPr id="8" name="TextBox 8"/>
          <p:cNvSpPr txBox="1"/>
          <p:nvPr/>
        </p:nvSpPr>
        <p:spPr>
          <a:xfrm>
            <a:off x="481902" y="3234596"/>
            <a:ext cx="4992088" cy="1064260"/>
          </a:xfrm>
          <a:prstGeom prst="rect">
            <a:avLst/>
          </a:prstGeom>
        </p:spPr>
        <p:txBody>
          <a:bodyPr lIns="0" tIns="0" rIns="0" bIns="0" rtlCol="0" anchor="t">
            <a:spAutoFit/>
          </a:bodyPr>
          <a:lstStyle/>
          <a:p>
            <a:pPr algn="ctr">
              <a:lnSpc>
                <a:spcPts val="4340"/>
              </a:lnSpc>
            </a:pPr>
            <a:r>
              <a:rPr lang="en-US" sz="3100" u="sng">
                <a:solidFill>
                  <a:srgbClr val="1C8EF4"/>
                </a:solidFill>
                <a:latin typeface="Garet"/>
                <a:ea typeface="Garet"/>
                <a:cs typeface="Garet"/>
                <a:sym typeface="Garet"/>
              </a:rPr>
              <a:t>Protocolo de Posicionamiento</a:t>
            </a:r>
          </a:p>
        </p:txBody>
      </p:sp>
      <p:sp>
        <p:nvSpPr>
          <p:cNvPr id="9" name="TextBox 9"/>
          <p:cNvSpPr txBox="1"/>
          <p:nvPr/>
        </p:nvSpPr>
        <p:spPr>
          <a:xfrm>
            <a:off x="5473991" y="971550"/>
            <a:ext cx="10611448" cy="1471168"/>
          </a:xfrm>
          <a:prstGeom prst="rect">
            <a:avLst/>
          </a:prstGeom>
        </p:spPr>
        <p:txBody>
          <a:bodyPr lIns="0" tIns="0" rIns="0" bIns="0" rtlCol="0" anchor="t">
            <a:spAutoFit/>
          </a:bodyPr>
          <a:lstStyle/>
          <a:p>
            <a:pPr algn="l">
              <a:lnSpc>
                <a:spcPts val="3962"/>
              </a:lnSpc>
            </a:pPr>
            <a:r>
              <a:rPr lang="en-US" sz="2830" b="1">
                <a:solidFill>
                  <a:srgbClr val="00132D"/>
                </a:solidFill>
                <a:latin typeface="Garet Bold"/>
                <a:ea typeface="Garet Bold"/>
                <a:cs typeface="Garet Bold"/>
                <a:sym typeface="Garet Bold"/>
              </a:rPr>
              <a:t> Apertura del Gantry  :</a:t>
            </a:r>
          </a:p>
          <a:p>
            <a:pPr algn="l">
              <a:lnSpc>
                <a:spcPts val="3962"/>
              </a:lnSpc>
            </a:pPr>
            <a:r>
              <a:rPr lang="en-US" sz="2830" b="1">
                <a:solidFill>
                  <a:srgbClr val="00132D"/>
                </a:solidFill>
                <a:latin typeface="Garet Bold"/>
                <a:ea typeface="Garet Bold"/>
                <a:cs typeface="Garet Bold"/>
                <a:sym typeface="Garet Bold"/>
              </a:rPr>
              <a:t> </a:t>
            </a:r>
            <a:r>
              <a:rPr lang="en-US" sz="2830">
                <a:solidFill>
                  <a:srgbClr val="00132D"/>
                </a:solidFill>
                <a:latin typeface="Garet"/>
                <a:ea typeface="Garet"/>
                <a:cs typeface="Garet"/>
                <a:sym typeface="Garet"/>
              </a:rPr>
              <a:t>39 cm de alto x 18 cm de ancho , representan el limite dimensional para el acceso al centro del imán .</a:t>
            </a:r>
          </a:p>
        </p:txBody>
      </p:sp>
      <p:sp>
        <p:nvSpPr>
          <p:cNvPr id="10" name="TextBox 10"/>
          <p:cNvSpPr txBox="1"/>
          <p:nvPr/>
        </p:nvSpPr>
        <p:spPr>
          <a:xfrm>
            <a:off x="5473991" y="7335844"/>
            <a:ext cx="10611448" cy="1471931"/>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Garet Bold"/>
                <a:ea typeface="Garet Bold"/>
                <a:cs typeface="Garet Bold"/>
                <a:sym typeface="Garet Bold"/>
              </a:rPr>
              <a:t>Las medidas interiores de las bobinas receptoras : </a:t>
            </a:r>
            <a:r>
              <a:rPr lang="en-US" sz="2799">
                <a:solidFill>
                  <a:srgbClr val="000000"/>
                </a:solidFill>
                <a:latin typeface="Garet"/>
                <a:ea typeface="Garet"/>
                <a:cs typeface="Garet"/>
                <a:sym typeface="Garet"/>
              </a:rPr>
              <a:t>el tamaño de la región a examinar debe ser compatible con las medidas interiores de la bobina .</a:t>
            </a:r>
          </a:p>
        </p:txBody>
      </p:sp>
      <p:sp>
        <p:nvSpPr>
          <p:cNvPr id="11" name="TextBox 11"/>
          <p:cNvSpPr txBox="1"/>
          <p:nvPr/>
        </p:nvSpPr>
        <p:spPr>
          <a:xfrm>
            <a:off x="5473991" y="3883660"/>
            <a:ext cx="10611448" cy="2462530"/>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Garet Bold"/>
                <a:ea typeface="Garet Bold"/>
                <a:cs typeface="Garet Bold"/>
                <a:sym typeface="Garet Bold"/>
              </a:rPr>
              <a:t>La distancia del punto de entrada del gantry al centro del imán :</a:t>
            </a:r>
            <a:r>
              <a:rPr lang="en-US" sz="2799">
                <a:solidFill>
                  <a:srgbClr val="000000"/>
                </a:solidFill>
                <a:latin typeface="Garet"/>
                <a:ea typeface="Garet"/>
                <a:cs typeface="Garet"/>
                <a:sym typeface="Garet"/>
              </a:rPr>
              <a:t> 26,45 cm , determina el limite minimo respecto a la longitud de la extremidad que se puede examinar , puesto que la misma debe poscionarse en el centro del imán.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24843" y="-534836"/>
            <a:ext cx="1563157" cy="10858576"/>
            <a:chOff x="0" y="0"/>
            <a:chExt cx="411696" cy="2859872"/>
          </a:xfrm>
        </p:grpSpPr>
        <p:sp>
          <p:nvSpPr>
            <p:cNvPr id="3" name="Freeform 3"/>
            <p:cNvSpPr/>
            <p:nvPr/>
          </p:nvSpPr>
          <p:spPr>
            <a:xfrm>
              <a:off x="0" y="0"/>
              <a:ext cx="411696" cy="2859872"/>
            </a:xfrm>
            <a:custGeom>
              <a:avLst/>
              <a:gdLst/>
              <a:ahLst/>
              <a:cxnLst/>
              <a:rect l="l" t="t" r="r" b="b"/>
              <a:pathLst>
                <a:path w="411696" h="2859872">
                  <a:moveTo>
                    <a:pt x="0" y="0"/>
                  </a:moveTo>
                  <a:lnTo>
                    <a:pt x="411696" y="0"/>
                  </a:lnTo>
                  <a:lnTo>
                    <a:pt x="411696" y="2859872"/>
                  </a:lnTo>
                  <a:lnTo>
                    <a:pt x="0" y="2859872"/>
                  </a:lnTo>
                  <a:close/>
                </a:path>
              </a:pathLst>
            </a:custGeom>
            <a:solidFill>
              <a:srgbClr val="1C8EF4"/>
            </a:solidFill>
          </p:spPr>
        </p:sp>
        <p:sp>
          <p:nvSpPr>
            <p:cNvPr id="4" name="TextBox 4"/>
            <p:cNvSpPr txBox="1"/>
            <p:nvPr/>
          </p:nvSpPr>
          <p:spPr>
            <a:xfrm>
              <a:off x="0" y="-38100"/>
              <a:ext cx="411696" cy="2897972"/>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1017791" y="4846864"/>
            <a:ext cx="3919354" cy="2616132"/>
          </a:xfrm>
          <a:custGeom>
            <a:avLst/>
            <a:gdLst/>
            <a:ahLst/>
            <a:cxnLst/>
            <a:rect l="l" t="t" r="r" b="b"/>
            <a:pathLst>
              <a:path w="3919354" h="2616132">
                <a:moveTo>
                  <a:pt x="0" y="0"/>
                </a:moveTo>
                <a:lnTo>
                  <a:pt x="3919354" y="0"/>
                </a:lnTo>
                <a:lnTo>
                  <a:pt x="3919354" y="2616133"/>
                </a:lnTo>
                <a:lnTo>
                  <a:pt x="0" y="2616133"/>
                </a:lnTo>
                <a:lnTo>
                  <a:pt x="0" y="0"/>
                </a:lnTo>
                <a:close/>
              </a:path>
            </a:pathLst>
          </a:custGeom>
          <a:blipFill>
            <a:blip r:embed="rId2"/>
            <a:stretch>
              <a:fillRect t="-163" b="-163"/>
            </a:stretch>
          </a:blipFill>
        </p:spPr>
      </p:sp>
      <p:sp>
        <p:nvSpPr>
          <p:cNvPr id="6" name="Freeform 6"/>
          <p:cNvSpPr/>
          <p:nvPr/>
        </p:nvSpPr>
        <p:spPr>
          <a:xfrm>
            <a:off x="6322977" y="1228958"/>
            <a:ext cx="8170740" cy="8338173"/>
          </a:xfrm>
          <a:custGeom>
            <a:avLst/>
            <a:gdLst/>
            <a:ahLst/>
            <a:cxnLst/>
            <a:rect l="l" t="t" r="r" b="b"/>
            <a:pathLst>
              <a:path w="8170740" h="8338173">
                <a:moveTo>
                  <a:pt x="0" y="0"/>
                </a:moveTo>
                <a:lnTo>
                  <a:pt x="8170739" y="0"/>
                </a:lnTo>
                <a:lnTo>
                  <a:pt x="8170739" y="8338173"/>
                </a:lnTo>
                <a:lnTo>
                  <a:pt x="0" y="8338173"/>
                </a:lnTo>
                <a:lnTo>
                  <a:pt x="0" y="0"/>
                </a:lnTo>
                <a:close/>
              </a:path>
            </a:pathLst>
          </a:custGeom>
          <a:blipFill>
            <a:blip r:embed="rId3"/>
            <a:stretch>
              <a:fillRect/>
            </a:stretch>
          </a:blipFill>
        </p:spPr>
      </p:sp>
      <p:sp>
        <p:nvSpPr>
          <p:cNvPr id="7" name="TextBox 7"/>
          <p:cNvSpPr txBox="1"/>
          <p:nvPr/>
        </p:nvSpPr>
        <p:spPr>
          <a:xfrm rot="-5400000">
            <a:off x="14574692" y="4992359"/>
            <a:ext cx="5735483" cy="480568"/>
          </a:xfrm>
          <a:prstGeom prst="rect">
            <a:avLst/>
          </a:prstGeom>
        </p:spPr>
        <p:txBody>
          <a:bodyPr lIns="0" tIns="0" rIns="0" bIns="0" rtlCol="0" anchor="t">
            <a:spAutoFit/>
          </a:bodyPr>
          <a:lstStyle/>
          <a:p>
            <a:pPr algn="l">
              <a:lnSpc>
                <a:spcPts val="3962"/>
              </a:lnSpc>
            </a:pPr>
            <a:r>
              <a:rPr lang="en-US" sz="2830" u="sng">
                <a:solidFill>
                  <a:srgbClr val="00132D"/>
                </a:solidFill>
                <a:latin typeface="Garet"/>
                <a:ea typeface="Garet"/>
                <a:cs typeface="Garet"/>
                <a:sym typeface="Garet"/>
              </a:rPr>
              <a:t>Protocolo de Posicionamiento</a:t>
            </a:r>
          </a:p>
        </p:txBody>
      </p:sp>
      <p:sp>
        <p:nvSpPr>
          <p:cNvPr id="8" name="TextBox 8"/>
          <p:cNvSpPr txBox="1"/>
          <p:nvPr/>
        </p:nvSpPr>
        <p:spPr>
          <a:xfrm>
            <a:off x="481424" y="4200434"/>
            <a:ext cx="4992088" cy="1064260"/>
          </a:xfrm>
          <a:prstGeom prst="rect">
            <a:avLst/>
          </a:prstGeom>
        </p:spPr>
        <p:txBody>
          <a:bodyPr lIns="0" tIns="0" rIns="0" bIns="0" rtlCol="0" anchor="t">
            <a:spAutoFit/>
          </a:bodyPr>
          <a:lstStyle/>
          <a:p>
            <a:pPr algn="ctr">
              <a:lnSpc>
                <a:spcPts val="4340"/>
              </a:lnSpc>
            </a:pPr>
            <a:r>
              <a:rPr lang="en-US" sz="3100" u="sng">
                <a:solidFill>
                  <a:srgbClr val="1C8EF4"/>
                </a:solidFill>
                <a:latin typeface="Garet"/>
                <a:ea typeface="Garet"/>
                <a:cs typeface="Garet"/>
                <a:sym typeface="Garet"/>
              </a:rPr>
              <a:t>Protocolo de Posicionamiento</a:t>
            </a:r>
          </a:p>
        </p:txBody>
      </p:sp>
      <p:sp>
        <p:nvSpPr>
          <p:cNvPr id="9" name="TextBox 9"/>
          <p:cNvSpPr txBox="1"/>
          <p:nvPr/>
        </p:nvSpPr>
        <p:spPr>
          <a:xfrm>
            <a:off x="8900416" y="264160"/>
            <a:ext cx="4806560" cy="1471931"/>
          </a:xfrm>
          <a:prstGeom prst="rect">
            <a:avLst/>
          </a:prstGeom>
        </p:spPr>
        <p:txBody>
          <a:bodyPr lIns="0" tIns="0" rIns="0" bIns="0" rtlCol="0" anchor="t">
            <a:spAutoFit/>
          </a:bodyPr>
          <a:lstStyle/>
          <a:p>
            <a:pPr algn="l">
              <a:lnSpc>
                <a:spcPts val="3919"/>
              </a:lnSpc>
            </a:pPr>
            <a:r>
              <a:rPr lang="en-US" sz="2799" b="1">
                <a:solidFill>
                  <a:srgbClr val="000000"/>
                </a:solidFill>
                <a:latin typeface="Garet Bold"/>
                <a:ea typeface="Garet Bold"/>
                <a:cs typeface="Garet Bold"/>
                <a:sym typeface="Garet Bold"/>
              </a:rPr>
              <a:t>La imágen visualizada :</a:t>
            </a:r>
          </a:p>
          <a:p>
            <a:pPr algn="l">
              <a:lnSpc>
                <a:spcPts val="3919"/>
              </a:lnSpc>
            </a:pPr>
            <a:r>
              <a:rPr lang="en-US" sz="2799">
                <a:solidFill>
                  <a:srgbClr val="000000"/>
                </a:solidFill>
                <a:latin typeface="Garet"/>
                <a:ea typeface="Garet"/>
                <a:cs typeface="Garet"/>
                <a:sym typeface="Garet"/>
              </a:rPr>
              <a:t> Zona de Homogeneidad</a:t>
            </a:r>
          </a:p>
          <a:p>
            <a:pPr algn="l">
              <a:lnSpc>
                <a:spcPts val="3919"/>
              </a:lnSpc>
              <a:spcBef>
                <a:spcPct val="0"/>
              </a:spcBef>
            </a:pPr>
            <a:endParaRPr lang="en-US" sz="2799">
              <a:solidFill>
                <a:srgbClr val="000000"/>
              </a:solidFill>
              <a:latin typeface="Garet"/>
              <a:ea typeface="Garet"/>
              <a:cs typeface="Garet"/>
              <a:sym typeface="Gare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24843" y="-534836"/>
            <a:ext cx="1563157" cy="10858576"/>
            <a:chOff x="0" y="0"/>
            <a:chExt cx="411696" cy="2859872"/>
          </a:xfrm>
        </p:grpSpPr>
        <p:sp>
          <p:nvSpPr>
            <p:cNvPr id="3" name="Freeform 3"/>
            <p:cNvSpPr/>
            <p:nvPr/>
          </p:nvSpPr>
          <p:spPr>
            <a:xfrm>
              <a:off x="0" y="0"/>
              <a:ext cx="411696" cy="2859872"/>
            </a:xfrm>
            <a:custGeom>
              <a:avLst/>
              <a:gdLst/>
              <a:ahLst/>
              <a:cxnLst/>
              <a:rect l="l" t="t" r="r" b="b"/>
              <a:pathLst>
                <a:path w="411696" h="2859872">
                  <a:moveTo>
                    <a:pt x="0" y="0"/>
                  </a:moveTo>
                  <a:lnTo>
                    <a:pt x="411696" y="0"/>
                  </a:lnTo>
                  <a:lnTo>
                    <a:pt x="411696" y="2859872"/>
                  </a:lnTo>
                  <a:lnTo>
                    <a:pt x="0" y="2859872"/>
                  </a:lnTo>
                  <a:close/>
                </a:path>
              </a:pathLst>
            </a:custGeom>
            <a:solidFill>
              <a:srgbClr val="1C8EF4"/>
            </a:solidFill>
          </p:spPr>
        </p:sp>
        <p:sp>
          <p:nvSpPr>
            <p:cNvPr id="4" name="TextBox 4"/>
            <p:cNvSpPr txBox="1"/>
            <p:nvPr/>
          </p:nvSpPr>
          <p:spPr>
            <a:xfrm>
              <a:off x="0" y="-38100"/>
              <a:ext cx="411696" cy="2897972"/>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1017791" y="4846864"/>
            <a:ext cx="3919354" cy="2616132"/>
          </a:xfrm>
          <a:custGeom>
            <a:avLst/>
            <a:gdLst/>
            <a:ahLst/>
            <a:cxnLst/>
            <a:rect l="l" t="t" r="r" b="b"/>
            <a:pathLst>
              <a:path w="3919354" h="2616132">
                <a:moveTo>
                  <a:pt x="0" y="0"/>
                </a:moveTo>
                <a:lnTo>
                  <a:pt x="3919354" y="0"/>
                </a:lnTo>
                <a:lnTo>
                  <a:pt x="3919354" y="2616133"/>
                </a:lnTo>
                <a:lnTo>
                  <a:pt x="0" y="2616133"/>
                </a:lnTo>
                <a:lnTo>
                  <a:pt x="0" y="0"/>
                </a:lnTo>
                <a:close/>
              </a:path>
            </a:pathLst>
          </a:custGeom>
          <a:blipFill>
            <a:blip r:embed="rId2"/>
            <a:stretch>
              <a:fillRect t="-163" b="-163"/>
            </a:stretch>
          </a:blipFill>
        </p:spPr>
      </p:sp>
      <p:sp>
        <p:nvSpPr>
          <p:cNvPr id="6" name="Freeform 6"/>
          <p:cNvSpPr/>
          <p:nvPr/>
        </p:nvSpPr>
        <p:spPr>
          <a:xfrm>
            <a:off x="7744724" y="1329005"/>
            <a:ext cx="6708908" cy="8426370"/>
          </a:xfrm>
          <a:custGeom>
            <a:avLst/>
            <a:gdLst/>
            <a:ahLst/>
            <a:cxnLst/>
            <a:rect l="l" t="t" r="r" b="b"/>
            <a:pathLst>
              <a:path w="6708908" h="8426370">
                <a:moveTo>
                  <a:pt x="0" y="0"/>
                </a:moveTo>
                <a:lnTo>
                  <a:pt x="6708908" y="0"/>
                </a:lnTo>
                <a:lnTo>
                  <a:pt x="6708908" y="8426370"/>
                </a:lnTo>
                <a:lnTo>
                  <a:pt x="0" y="8426370"/>
                </a:lnTo>
                <a:lnTo>
                  <a:pt x="0" y="0"/>
                </a:lnTo>
                <a:close/>
              </a:path>
            </a:pathLst>
          </a:custGeom>
          <a:blipFill>
            <a:blip r:embed="rId3"/>
            <a:stretch>
              <a:fillRect l="-17987"/>
            </a:stretch>
          </a:blipFill>
        </p:spPr>
      </p:sp>
      <p:sp>
        <p:nvSpPr>
          <p:cNvPr id="7" name="TextBox 7"/>
          <p:cNvSpPr txBox="1"/>
          <p:nvPr/>
        </p:nvSpPr>
        <p:spPr>
          <a:xfrm rot="-5400000">
            <a:off x="14574692" y="4992359"/>
            <a:ext cx="5735483" cy="480568"/>
          </a:xfrm>
          <a:prstGeom prst="rect">
            <a:avLst/>
          </a:prstGeom>
        </p:spPr>
        <p:txBody>
          <a:bodyPr lIns="0" tIns="0" rIns="0" bIns="0" rtlCol="0" anchor="t">
            <a:spAutoFit/>
          </a:bodyPr>
          <a:lstStyle/>
          <a:p>
            <a:pPr algn="l">
              <a:lnSpc>
                <a:spcPts val="3962"/>
              </a:lnSpc>
            </a:pPr>
            <a:r>
              <a:rPr lang="en-US" sz="2830" u="sng">
                <a:solidFill>
                  <a:srgbClr val="00132D"/>
                </a:solidFill>
                <a:latin typeface="Garet"/>
                <a:ea typeface="Garet"/>
                <a:cs typeface="Garet"/>
                <a:sym typeface="Garet"/>
              </a:rPr>
              <a:t>Protocolo de Posicionamiento</a:t>
            </a:r>
          </a:p>
        </p:txBody>
      </p:sp>
      <p:sp>
        <p:nvSpPr>
          <p:cNvPr id="8" name="TextBox 8"/>
          <p:cNvSpPr txBox="1"/>
          <p:nvPr/>
        </p:nvSpPr>
        <p:spPr>
          <a:xfrm>
            <a:off x="481424" y="4200434"/>
            <a:ext cx="4992088" cy="1064260"/>
          </a:xfrm>
          <a:prstGeom prst="rect">
            <a:avLst/>
          </a:prstGeom>
        </p:spPr>
        <p:txBody>
          <a:bodyPr lIns="0" tIns="0" rIns="0" bIns="0" rtlCol="0" anchor="t">
            <a:spAutoFit/>
          </a:bodyPr>
          <a:lstStyle/>
          <a:p>
            <a:pPr algn="ctr">
              <a:lnSpc>
                <a:spcPts val="4340"/>
              </a:lnSpc>
            </a:pPr>
            <a:r>
              <a:rPr lang="en-US" sz="3100" u="sng">
                <a:solidFill>
                  <a:srgbClr val="1C8EF4"/>
                </a:solidFill>
                <a:latin typeface="Garet"/>
                <a:ea typeface="Garet"/>
                <a:cs typeface="Garet"/>
                <a:sym typeface="Garet"/>
              </a:rPr>
              <a:t>Protocolo de Posicionamiento</a:t>
            </a:r>
          </a:p>
        </p:txBody>
      </p:sp>
      <p:sp>
        <p:nvSpPr>
          <p:cNvPr id="9" name="TextBox 9"/>
          <p:cNvSpPr txBox="1"/>
          <p:nvPr/>
        </p:nvSpPr>
        <p:spPr>
          <a:xfrm>
            <a:off x="8519423" y="564465"/>
            <a:ext cx="4806560" cy="1471931"/>
          </a:xfrm>
          <a:prstGeom prst="rect">
            <a:avLst/>
          </a:prstGeom>
        </p:spPr>
        <p:txBody>
          <a:bodyPr lIns="0" tIns="0" rIns="0" bIns="0" rtlCol="0" anchor="t">
            <a:spAutoFit/>
          </a:bodyPr>
          <a:lstStyle/>
          <a:p>
            <a:pPr algn="l">
              <a:lnSpc>
                <a:spcPts val="3919"/>
              </a:lnSpc>
            </a:pPr>
            <a:r>
              <a:rPr lang="en-US" sz="2799" b="1">
                <a:solidFill>
                  <a:srgbClr val="000000"/>
                </a:solidFill>
                <a:latin typeface="Garet Bold"/>
                <a:ea typeface="Garet Bold"/>
                <a:cs typeface="Garet Bold"/>
                <a:sym typeface="Garet Bold"/>
              </a:rPr>
              <a:t>La imágen visualizada :</a:t>
            </a:r>
          </a:p>
          <a:p>
            <a:pPr algn="l">
              <a:lnSpc>
                <a:spcPts val="3919"/>
              </a:lnSpc>
            </a:pPr>
            <a:r>
              <a:rPr lang="en-US" sz="2799">
                <a:solidFill>
                  <a:srgbClr val="000000"/>
                </a:solidFill>
                <a:latin typeface="Garet"/>
                <a:ea typeface="Garet"/>
                <a:cs typeface="Garet"/>
                <a:sym typeface="Garet"/>
              </a:rPr>
              <a:t> Zona de Homogeneidad</a:t>
            </a:r>
          </a:p>
          <a:p>
            <a:pPr algn="l">
              <a:lnSpc>
                <a:spcPts val="3919"/>
              </a:lnSpc>
              <a:spcBef>
                <a:spcPct val="0"/>
              </a:spcBef>
            </a:pPr>
            <a:endParaRPr lang="en-US" sz="2799">
              <a:solidFill>
                <a:srgbClr val="000000"/>
              </a:solidFill>
              <a:latin typeface="Garet"/>
              <a:ea typeface="Garet"/>
              <a:cs typeface="Garet"/>
              <a:sym typeface="Garet"/>
            </a:endParaRPr>
          </a:p>
        </p:txBody>
      </p:sp>
      <p:grpSp>
        <p:nvGrpSpPr>
          <p:cNvPr id="10" name="Group 10"/>
          <p:cNvGrpSpPr/>
          <p:nvPr/>
        </p:nvGrpSpPr>
        <p:grpSpPr>
          <a:xfrm>
            <a:off x="10059352" y="4186238"/>
            <a:ext cx="428625" cy="699135"/>
            <a:chOff x="0" y="0"/>
            <a:chExt cx="571500" cy="932180"/>
          </a:xfrm>
        </p:grpSpPr>
        <p:sp>
          <p:nvSpPr>
            <p:cNvPr id="11" name="Freeform 11"/>
            <p:cNvSpPr/>
            <p:nvPr/>
          </p:nvSpPr>
          <p:spPr>
            <a:xfrm>
              <a:off x="35560" y="46990"/>
              <a:ext cx="505460" cy="834390"/>
            </a:xfrm>
            <a:custGeom>
              <a:avLst/>
              <a:gdLst/>
              <a:ahLst/>
              <a:cxnLst/>
              <a:rect l="l" t="t" r="r" b="b"/>
              <a:pathLst>
                <a:path w="505460" h="834390">
                  <a:moveTo>
                    <a:pt x="21590" y="478790"/>
                  </a:moveTo>
                  <a:cubicBezTo>
                    <a:pt x="34290" y="307340"/>
                    <a:pt x="86360" y="109220"/>
                    <a:pt x="118110" y="52070"/>
                  </a:cubicBezTo>
                  <a:cubicBezTo>
                    <a:pt x="130810" y="29210"/>
                    <a:pt x="140970" y="17780"/>
                    <a:pt x="156210" y="10160"/>
                  </a:cubicBezTo>
                  <a:cubicBezTo>
                    <a:pt x="171450" y="2540"/>
                    <a:pt x="195580" y="0"/>
                    <a:pt x="212090" y="3810"/>
                  </a:cubicBezTo>
                  <a:cubicBezTo>
                    <a:pt x="228600" y="7620"/>
                    <a:pt x="247650" y="21590"/>
                    <a:pt x="257810" y="36830"/>
                  </a:cubicBezTo>
                  <a:cubicBezTo>
                    <a:pt x="267970" y="50800"/>
                    <a:pt x="271780" y="69850"/>
                    <a:pt x="270510" y="91440"/>
                  </a:cubicBezTo>
                  <a:cubicBezTo>
                    <a:pt x="267970" y="121920"/>
                    <a:pt x="245110" y="167640"/>
                    <a:pt x="228600" y="201930"/>
                  </a:cubicBezTo>
                  <a:cubicBezTo>
                    <a:pt x="212090" y="234950"/>
                    <a:pt x="185420" y="262890"/>
                    <a:pt x="170180" y="295910"/>
                  </a:cubicBezTo>
                  <a:cubicBezTo>
                    <a:pt x="154940" y="327660"/>
                    <a:pt x="142240" y="396240"/>
                    <a:pt x="137160" y="394970"/>
                  </a:cubicBezTo>
                  <a:cubicBezTo>
                    <a:pt x="132080" y="393700"/>
                    <a:pt x="125730" y="311150"/>
                    <a:pt x="137160" y="304800"/>
                  </a:cubicBezTo>
                  <a:cubicBezTo>
                    <a:pt x="148590" y="298450"/>
                    <a:pt x="175260" y="336550"/>
                    <a:pt x="207010" y="355600"/>
                  </a:cubicBezTo>
                  <a:cubicBezTo>
                    <a:pt x="267970" y="391160"/>
                    <a:pt x="450850" y="429260"/>
                    <a:pt x="485140" y="482600"/>
                  </a:cubicBezTo>
                  <a:cubicBezTo>
                    <a:pt x="505460" y="514350"/>
                    <a:pt x="500380" y="562610"/>
                    <a:pt x="483870" y="591820"/>
                  </a:cubicBezTo>
                  <a:cubicBezTo>
                    <a:pt x="466090" y="623570"/>
                    <a:pt x="412750" y="642620"/>
                    <a:pt x="369570" y="657860"/>
                  </a:cubicBezTo>
                  <a:cubicBezTo>
                    <a:pt x="322580" y="674370"/>
                    <a:pt x="243840" y="654050"/>
                    <a:pt x="213360" y="679450"/>
                  </a:cubicBezTo>
                  <a:cubicBezTo>
                    <a:pt x="187960" y="701040"/>
                    <a:pt x="195580" y="756920"/>
                    <a:pt x="180340" y="782320"/>
                  </a:cubicBezTo>
                  <a:cubicBezTo>
                    <a:pt x="168910" y="801370"/>
                    <a:pt x="152400" y="816610"/>
                    <a:pt x="137160" y="825500"/>
                  </a:cubicBezTo>
                  <a:cubicBezTo>
                    <a:pt x="124460" y="831850"/>
                    <a:pt x="110490" y="834390"/>
                    <a:pt x="97790" y="834390"/>
                  </a:cubicBezTo>
                  <a:cubicBezTo>
                    <a:pt x="85090" y="834390"/>
                    <a:pt x="69850" y="830580"/>
                    <a:pt x="58420" y="822960"/>
                  </a:cubicBezTo>
                  <a:cubicBezTo>
                    <a:pt x="43180" y="812800"/>
                    <a:pt x="25400" y="797560"/>
                    <a:pt x="19050" y="774700"/>
                  </a:cubicBezTo>
                  <a:cubicBezTo>
                    <a:pt x="7620" y="734060"/>
                    <a:pt x="38100" y="654050"/>
                    <a:pt x="43180" y="589280"/>
                  </a:cubicBezTo>
                  <a:cubicBezTo>
                    <a:pt x="48260" y="518160"/>
                    <a:pt x="33020" y="407670"/>
                    <a:pt x="49530" y="363220"/>
                  </a:cubicBezTo>
                  <a:cubicBezTo>
                    <a:pt x="57150" y="340360"/>
                    <a:pt x="68580" y="328930"/>
                    <a:pt x="83820" y="318770"/>
                  </a:cubicBezTo>
                  <a:cubicBezTo>
                    <a:pt x="97790" y="308610"/>
                    <a:pt x="119380" y="302260"/>
                    <a:pt x="137160" y="303530"/>
                  </a:cubicBezTo>
                  <a:cubicBezTo>
                    <a:pt x="154940" y="304800"/>
                    <a:pt x="175260" y="312420"/>
                    <a:pt x="187960" y="325120"/>
                  </a:cubicBezTo>
                  <a:cubicBezTo>
                    <a:pt x="203200" y="341630"/>
                    <a:pt x="220980" y="375920"/>
                    <a:pt x="218440" y="400050"/>
                  </a:cubicBezTo>
                  <a:cubicBezTo>
                    <a:pt x="215900" y="424180"/>
                    <a:pt x="194310" y="455930"/>
                    <a:pt x="172720" y="467360"/>
                  </a:cubicBezTo>
                  <a:cubicBezTo>
                    <a:pt x="151130" y="478790"/>
                    <a:pt x="111760" y="476250"/>
                    <a:pt x="91440" y="467360"/>
                  </a:cubicBezTo>
                  <a:cubicBezTo>
                    <a:pt x="74930" y="459740"/>
                    <a:pt x="60960" y="443230"/>
                    <a:pt x="53340" y="426720"/>
                  </a:cubicBezTo>
                  <a:cubicBezTo>
                    <a:pt x="45720" y="411480"/>
                    <a:pt x="45720" y="387350"/>
                    <a:pt x="46990" y="372110"/>
                  </a:cubicBezTo>
                  <a:cubicBezTo>
                    <a:pt x="48260" y="361950"/>
                    <a:pt x="50800" y="354330"/>
                    <a:pt x="57150" y="345440"/>
                  </a:cubicBezTo>
                  <a:cubicBezTo>
                    <a:pt x="66040" y="332740"/>
                    <a:pt x="82550" y="314960"/>
                    <a:pt x="100330" y="309880"/>
                  </a:cubicBezTo>
                  <a:cubicBezTo>
                    <a:pt x="121920" y="303530"/>
                    <a:pt x="161290" y="307340"/>
                    <a:pt x="180340" y="318770"/>
                  </a:cubicBezTo>
                  <a:cubicBezTo>
                    <a:pt x="196850" y="327660"/>
                    <a:pt x="207010" y="341630"/>
                    <a:pt x="214630" y="363220"/>
                  </a:cubicBezTo>
                  <a:cubicBezTo>
                    <a:pt x="229870" y="406400"/>
                    <a:pt x="223520" y="520700"/>
                    <a:pt x="214630" y="576580"/>
                  </a:cubicBezTo>
                  <a:cubicBezTo>
                    <a:pt x="208280" y="614680"/>
                    <a:pt x="189230" y="638810"/>
                    <a:pt x="184150" y="670560"/>
                  </a:cubicBezTo>
                  <a:cubicBezTo>
                    <a:pt x="179070" y="701040"/>
                    <a:pt x="190500" y="737870"/>
                    <a:pt x="185420" y="762000"/>
                  </a:cubicBezTo>
                  <a:cubicBezTo>
                    <a:pt x="182880" y="777240"/>
                    <a:pt x="179070" y="788670"/>
                    <a:pt x="168910" y="800100"/>
                  </a:cubicBezTo>
                  <a:cubicBezTo>
                    <a:pt x="154940" y="815340"/>
                    <a:pt x="120650" y="834390"/>
                    <a:pt x="97790" y="834390"/>
                  </a:cubicBezTo>
                  <a:cubicBezTo>
                    <a:pt x="78740" y="834390"/>
                    <a:pt x="55880" y="822960"/>
                    <a:pt x="41910" y="810260"/>
                  </a:cubicBezTo>
                  <a:cubicBezTo>
                    <a:pt x="27940" y="797560"/>
                    <a:pt x="19050" y="777240"/>
                    <a:pt x="15240" y="755650"/>
                  </a:cubicBezTo>
                  <a:cubicBezTo>
                    <a:pt x="10160" y="727710"/>
                    <a:pt x="17780" y="684530"/>
                    <a:pt x="29210" y="652780"/>
                  </a:cubicBezTo>
                  <a:cubicBezTo>
                    <a:pt x="40640" y="621030"/>
                    <a:pt x="64770" y="589280"/>
                    <a:pt x="87630" y="563880"/>
                  </a:cubicBezTo>
                  <a:cubicBezTo>
                    <a:pt x="109220" y="539750"/>
                    <a:pt x="133350" y="516890"/>
                    <a:pt x="161290" y="504190"/>
                  </a:cubicBezTo>
                  <a:cubicBezTo>
                    <a:pt x="189230" y="491490"/>
                    <a:pt x="222250" y="491490"/>
                    <a:pt x="254000" y="490220"/>
                  </a:cubicBezTo>
                  <a:cubicBezTo>
                    <a:pt x="288290" y="488950"/>
                    <a:pt x="344170" y="478790"/>
                    <a:pt x="360680" y="496570"/>
                  </a:cubicBezTo>
                  <a:cubicBezTo>
                    <a:pt x="377190" y="514350"/>
                    <a:pt x="377190" y="577850"/>
                    <a:pt x="359410" y="591820"/>
                  </a:cubicBezTo>
                  <a:cubicBezTo>
                    <a:pt x="334010" y="612140"/>
                    <a:pt x="229870" y="575310"/>
                    <a:pt x="173990" y="544830"/>
                  </a:cubicBezTo>
                  <a:cubicBezTo>
                    <a:pt x="115570" y="513080"/>
                    <a:pt x="36830" y="454660"/>
                    <a:pt x="16510" y="401320"/>
                  </a:cubicBezTo>
                  <a:cubicBezTo>
                    <a:pt x="0" y="358140"/>
                    <a:pt x="17780" y="300990"/>
                    <a:pt x="29210" y="261620"/>
                  </a:cubicBezTo>
                  <a:cubicBezTo>
                    <a:pt x="38100" y="231140"/>
                    <a:pt x="50800" y="207010"/>
                    <a:pt x="68580" y="184150"/>
                  </a:cubicBezTo>
                  <a:cubicBezTo>
                    <a:pt x="85090" y="161290"/>
                    <a:pt x="124460" y="149860"/>
                    <a:pt x="132080" y="127000"/>
                  </a:cubicBezTo>
                  <a:cubicBezTo>
                    <a:pt x="139700" y="105410"/>
                    <a:pt x="111760" y="72390"/>
                    <a:pt x="118110" y="52070"/>
                  </a:cubicBezTo>
                  <a:cubicBezTo>
                    <a:pt x="123190" y="34290"/>
                    <a:pt x="140970" y="17780"/>
                    <a:pt x="156210" y="10160"/>
                  </a:cubicBezTo>
                  <a:cubicBezTo>
                    <a:pt x="171450" y="2540"/>
                    <a:pt x="195580" y="0"/>
                    <a:pt x="212090" y="3810"/>
                  </a:cubicBezTo>
                  <a:cubicBezTo>
                    <a:pt x="228600" y="7620"/>
                    <a:pt x="247650" y="21590"/>
                    <a:pt x="257810" y="36830"/>
                  </a:cubicBezTo>
                  <a:cubicBezTo>
                    <a:pt x="267970" y="50800"/>
                    <a:pt x="271780" y="68580"/>
                    <a:pt x="270510" y="91440"/>
                  </a:cubicBezTo>
                  <a:cubicBezTo>
                    <a:pt x="267970" y="133350"/>
                    <a:pt x="219710" y="212090"/>
                    <a:pt x="203200" y="265430"/>
                  </a:cubicBezTo>
                  <a:cubicBezTo>
                    <a:pt x="190500" y="308610"/>
                    <a:pt x="181610" y="345440"/>
                    <a:pt x="176530" y="384810"/>
                  </a:cubicBezTo>
                  <a:cubicBezTo>
                    <a:pt x="172720" y="422910"/>
                    <a:pt x="184150" y="468630"/>
                    <a:pt x="175260" y="496570"/>
                  </a:cubicBezTo>
                  <a:cubicBezTo>
                    <a:pt x="168910" y="516890"/>
                    <a:pt x="157480" y="532130"/>
                    <a:pt x="143510" y="542290"/>
                  </a:cubicBezTo>
                  <a:cubicBezTo>
                    <a:pt x="129540" y="552450"/>
                    <a:pt x="106680" y="557530"/>
                    <a:pt x="90170" y="554990"/>
                  </a:cubicBezTo>
                  <a:cubicBezTo>
                    <a:pt x="72390" y="552450"/>
                    <a:pt x="52070" y="542290"/>
                    <a:pt x="40640" y="529590"/>
                  </a:cubicBezTo>
                  <a:cubicBezTo>
                    <a:pt x="29210" y="516890"/>
                    <a:pt x="21590" y="478790"/>
                    <a:pt x="21590" y="478790"/>
                  </a:cubicBezTo>
                </a:path>
              </a:pathLst>
            </a:custGeom>
            <a:solidFill>
              <a:srgbClr val="E7191F"/>
            </a:solidFill>
            <a:ln cap="sq">
              <a:noFill/>
              <a:prstDash val="solid"/>
              <a:miter/>
            </a:ln>
          </p:spPr>
        </p:sp>
      </p:grpSp>
      <p:grpSp>
        <p:nvGrpSpPr>
          <p:cNvPr id="12" name="Group 12"/>
          <p:cNvGrpSpPr/>
          <p:nvPr/>
        </p:nvGrpSpPr>
        <p:grpSpPr>
          <a:xfrm>
            <a:off x="10700385" y="4924425"/>
            <a:ext cx="417195" cy="744855"/>
            <a:chOff x="0" y="0"/>
            <a:chExt cx="556260" cy="993140"/>
          </a:xfrm>
        </p:grpSpPr>
        <p:sp>
          <p:nvSpPr>
            <p:cNvPr id="13" name="Freeform 13"/>
            <p:cNvSpPr/>
            <p:nvPr/>
          </p:nvSpPr>
          <p:spPr>
            <a:xfrm>
              <a:off x="48260" y="48260"/>
              <a:ext cx="467360" cy="900430"/>
            </a:xfrm>
            <a:custGeom>
              <a:avLst/>
              <a:gdLst/>
              <a:ahLst/>
              <a:cxnLst/>
              <a:rect l="l" t="t" r="r" b="b"/>
              <a:pathLst>
                <a:path w="467360" h="900430">
                  <a:moveTo>
                    <a:pt x="189230" y="130810"/>
                  </a:moveTo>
                  <a:cubicBezTo>
                    <a:pt x="229870" y="349250"/>
                    <a:pt x="262890" y="381000"/>
                    <a:pt x="278130" y="420370"/>
                  </a:cubicBezTo>
                  <a:cubicBezTo>
                    <a:pt x="292100" y="457200"/>
                    <a:pt x="285750" y="488950"/>
                    <a:pt x="302260" y="532130"/>
                  </a:cubicBezTo>
                  <a:cubicBezTo>
                    <a:pt x="328930" y="601980"/>
                    <a:pt x="436880" y="728980"/>
                    <a:pt x="447040" y="789940"/>
                  </a:cubicBezTo>
                  <a:cubicBezTo>
                    <a:pt x="452120" y="821690"/>
                    <a:pt x="445770" y="847090"/>
                    <a:pt x="433070" y="864870"/>
                  </a:cubicBezTo>
                  <a:cubicBezTo>
                    <a:pt x="421640" y="880110"/>
                    <a:pt x="400050" y="891540"/>
                    <a:pt x="382270" y="894080"/>
                  </a:cubicBezTo>
                  <a:cubicBezTo>
                    <a:pt x="364490" y="896620"/>
                    <a:pt x="339090" y="896620"/>
                    <a:pt x="325120" y="883920"/>
                  </a:cubicBezTo>
                  <a:cubicBezTo>
                    <a:pt x="306070" y="866140"/>
                    <a:pt x="306070" y="824230"/>
                    <a:pt x="297180" y="774700"/>
                  </a:cubicBezTo>
                  <a:cubicBezTo>
                    <a:pt x="278130" y="675640"/>
                    <a:pt x="271780" y="412750"/>
                    <a:pt x="238760" y="325120"/>
                  </a:cubicBezTo>
                  <a:cubicBezTo>
                    <a:pt x="223520" y="284480"/>
                    <a:pt x="209550" y="269240"/>
                    <a:pt x="182880" y="243840"/>
                  </a:cubicBezTo>
                  <a:cubicBezTo>
                    <a:pt x="146050" y="208280"/>
                    <a:pt x="54610" y="177800"/>
                    <a:pt x="26670" y="147320"/>
                  </a:cubicBezTo>
                  <a:cubicBezTo>
                    <a:pt x="11430" y="130810"/>
                    <a:pt x="6350" y="115570"/>
                    <a:pt x="3810" y="97790"/>
                  </a:cubicBezTo>
                  <a:cubicBezTo>
                    <a:pt x="1270" y="81280"/>
                    <a:pt x="3810" y="59690"/>
                    <a:pt x="13970" y="44450"/>
                  </a:cubicBezTo>
                  <a:cubicBezTo>
                    <a:pt x="26670" y="26670"/>
                    <a:pt x="59690" y="6350"/>
                    <a:pt x="81280" y="2540"/>
                  </a:cubicBezTo>
                  <a:cubicBezTo>
                    <a:pt x="99060" y="0"/>
                    <a:pt x="120650" y="6350"/>
                    <a:pt x="134620" y="16510"/>
                  </a:cubicBezTo>
                  <a:cubicBezTo>
                    <a:pt x="148590" y="26670"/>
                    <a:pt x="162560" y="41910"/>
                    <a:pt x="167640" y="59690"/>
                  </a:cubicBezTo>
                  <a:cubicBezTo>
                    <a:pt x="172720" y="81280"/>
                    <a:pt x="170180" y="119380"/>
                    <a:pt x="156210" y="138430"/>
                  </a:cubicBezTo>
                  <a:cubicBezTo>
                    <a:pt x="142240" y="157480"/>
                    <a:pt x="107950" y="173990"/>
                    <a:pt x="83820" y="172720"/>
                  </a:cubicBezTo>
                  <a:cubicBezTo>
                    <a:pt x="60960" y="171450"/>
                    <a:pt x="27940" y="149860"/>
                    <a:pt x="15240" y="132080"/>
                  </a:cubicBezTo>
                  <a:cubicBezTo>
                    <a:pt x="5080" y="118110"/>
                    <a:pt x="0" y="97790"/>
                    <a:pt x="2540" y="80010"/>
                  </a:cubicBezTo>
                  <a:cubicBezTo>
                    <a:pt x="6350" y="58420"/>
                    <a:pt x="26670" y="24130"/>
                    <a:pt x="46990" y="12700"/>
                  </a:cubicBezTo>
                  <a:cubicBezTo>
                    <a:pt x="67310" y="1270"/>
                    <a:pt x="100330" y="5080"/>
                    <a:pt x="127000" y="11430"/>
                  </a:cubicBezTo>
                  <a:cubicBezTo>
                    <a:pt x="154940" y="17780"/>
                    <a:pt x="179070" y="29210"/>
                    <a:pt x="210820" y="53340"/>
                  </a:cubicBezTo>
                  <a:cubicBezTo>
                    <a:pt x="266700" y="95250"/>
                    <a:pt x="369570" y="176530"/>
                    <a:pt x="412750" y="273050"/>
                  </a:cubicBezTo>
                  <a:cubicBezTo>
                    <a:pt x="467360" y="396240"/>
                    <a:pt x="458470" y="664210"/>
                    <a:pt x="457200" y="756920"/>
                  </a:cubicBezTo>
                  <a:cubicBezTo>
                    <a:pt x="455930" y="793750"/>
                    <a:pt x="453390" y="834390"/>
                    <a:pt x="447040" y="835660"/>
                  </a:cubicBezTo>
                  <a:cubicBezTo>
                    <a:pt x="439420" y="836930"/>
                    <a:pt x="407670" y="746760"/>
                    <a:pt x="411480" y="744220"/>
                  </a:cubicBezTo>
                  <a:cubicBezTo>
                    <a:pt x="414020" y="742950"/>
                    <a:pt x="441960" y="774700"/>
                    <a:pt x="447040" y="789940"/>
                  </a:cubicBezTo>
                  <a:cubicBezTo>
                    <a:pt x="452120" y="802640"/>
                    <a:pt x="450850" y="816610"/>
                    <a:pt x="448310" y="829310"/>
                  </a:cubicBezTo>
                  <a:cubicBezTo>
                    <a:pt x="445770" y="842010"/>
                    <a:pt x="440690" y="854710"/>
                    <a:pt x="433070" y="864870"/>
                  </a:cubicBezTo>
                  <a:cubicBezTo>
                    <a:pt x="425450" y="875030"/>
                    <a:pt x="415290" y="885190"/>
                    <a:pt x="401320" y="889000"/>
                  </a:cubicBezTo>
                  <a:cubicBezTo>
                    <a:pt x="382270" y="894080"/>
                    <a:pt x="351790" y="900430"/>
                    <a:pt x="326390" y="883920"/>
                  </a:cubicBezTo>
                  <a:cubicBezTo>
                    <a:pt x="271780" y="849630"/>
                    <a:pt x="201930" y="695960"/>
                    <a:pt x="154940" y="584200"/>
                  </a:cubicBezTo>
                  <a:cubicBezTo>
                    <a:pt x="102870" y="458470"/>
                    <a:pt x="41910" y="236220"/>
                    <a:pt x="38100" y="161290"/>
                  </a:cubicBezTo>
                  <a:cubicBezTo>
                    <a:pt x="36830" y="134620"/>
                    <a:pt x="38100" y="121920"/>
                    <a:pt x="46990" y="106680"/>
                  </a:cubicBezTo>
                  <a:cubicBezTo>
                    <a:pt x="55880" y="91440"/>
                    <a:pt x="72390" y="77470"/>
                    <a:pt x="88900" y="72390"/>
                  </a:cubicBezTo>
                  <a:cubicBezTo>
                    <a:pt x="105410" y="67310"/>
                    <a:pt x="128270" y="67310"/>
                    <a:pt x="144780" y="74930"/>
                  </a:cubicBezTo>
                  <a:cubicBezTo>
                    <a:pt x="162560" y="83820"/>
                    <a:pt x="189230" y="130810"/>
                    <a:pt x="189230" y="130810"/>
                  </a:cubicBezTo>
                </a:path>
              </a:pathLst>
            </a:custGeom>
            <a:solidFill>
              <a:srgbClr val="E7191F"/>
            </a:solidFill>
            <a:ln cap="sq">
              <a:noFill/>
              <a:prstDash val="solid"/>
              <a:miter/>
            </a:ln>
          </p:spPr>
        </p:sp>
      </p:grpSp>
      <p:grpSp>
        <p:nvGrpSpPr>
          <p:cNvPr id="14" name="Group 14"/>
          <p:cNvGrpSpPr/>
          <p:nvPr/>
        </p:nvGrpSpPr>
        <p:grpSpPr>
          <a:xfrm>
            <a:off x="9986962" y="5440680"/>
            <a:ext cx="471488" cy="674370"/>
            <a:chOff x="0" y="0"/>
            <a:chExt cx="628650" cy="899160"/>
          </a:xfrm>
        </p:grpSpPr>
        <p:sp>
          <p:nvSpPr>
            <p:cNvPr id="15" name="Freeform 15"/>
            <p:cNvSpPr/>
            <p:nvPr/>
          </p:nvSpPr>
          <p:spPr>
            <a:xfrm>
              <a:off x="45720" y="46990"/>
              <a:ext cx="544830" cy="803910"/>
            </a:xfrm>
            <a:custGeom>
              <a:avLst/>
              <a:gdLst/>
              <a:ahLst/>
              <a:cxnLst/>
              <a:rect l="l" t="t" r="r" b="b"/>
              <a:pathLst>
                <a:path w="544830" h="803910">
                  <a:moveTo>
                    <a:pt x="224790" y="50800"/>
                  </a:moveTo>
                  <a:cubicBezTo>
                    <a:pt x="303530" y="287020"/>
                    <a:pt x="332740" y="289560"/>
                    <a:pt x="355600" y="328930"/>
                  </a:cubicBezTo>
                  <a:cubicBezTo>
                    <a:pt x="401320" y="405130"/>
                    <a:pt x="482600" y="645160"/>
                    <a:pt x="482600" y="716280"/>
                  </a:cubicBezTo>
                  <a:cubicBezTo>
                    <a:pt x="482600" y="742950"/>
                    <a:pt x="474980" y="758190"/>
                    <a:pt x="463550" y="772160"/>
                  </a:cubicBezTo>
                  <a:cubicBezTo>
                    <a:pt x="452120" y="786130"/>
                    <a:pt x="430530" y="798830"/>
                    <a:pt x="412750" y="801370"/>
                  </a:cubicBezTo>
                  <a:cubicBezTo>
                    <a:pt x="394970" y="803910"/>
                    <a:pt x="370840" y="800100"/>
                    <a:pt x="355600" y="789940"/>
                  </a:cubicBezTo>
                  <a:cubicBezTo>
                    <a:pt x="340360" y="779780"/>
                    <a:pt x="323850" y="762000"/>
                    <a:pt x="320040" y="742950"/>
                  </a:cubicBezTo>
                  <a:cubicBezTo>
                    <a:pt x="314960" y="717550"/>
                    <a:pt x="342900" y="684530"/>
                    <a:pt x="349250" y="646430"/>
                  </a:cubicBezTo>
                  <a:cubicBezTo>
                    <a:pt x="358140" y="595630"/>
                    <a:pt x="365760" y="515620"/>
                    <a:pt x="361950" y="462280"/>
                  </a:cubicBezTo>
                  <a:cubicBezTo>
                    <a:pt x="359410" y="420370"/>
                    <a:pt x="355600" y="389890"/>
                    <a:pt x="339090" y="351790"/>
                  </a:cubicBezTo>
                  <a:cubicBezTo>
                    <a:pt x="317500" y="302260"/>
                    <a:pt x="247650" y="193040"/>
                    <a:pt x="226060" y="198120"/>
                  </a:cubicBezTo>
                  <a:cubicBezTo>
                    <a:pt x="210820" y="201930"/>
                    <a:pt x="222250" y="297180"/>
                    <a:pt x="207010" y="302260"/>
                  </a:cubicBezTo>
                  <a:cubicBezTo>
                    <a:pt x="194310" y="306070"/>
                    <a:pt x="153670" y="242570"/>
                    <a:pt x="147320" y="246380"/>
                  </a:cubicBezTo>
                  <a:cubicBezTo>
                    <a:pt x="140970" y="250190"/>
                    <a:pt x="175260" y="300990"/>
                    <a:pt x="170180" y="323850"/>
                  </a:cubicBezTo>
                  <a:cubicBezTo>
                    <a:pt x="165100" y="346710"/>
                    <a:pt x="139700" y="377190"/>
                    <a:pt x="118110" y="386080"/>
                  </a:cubicBezTo>
                  <a:cubicBezTo>
                    <a:pt x="96520" y="394970"/>
                    <a:pt x="57150" y="389890"/>
                    <a:pt x="38100" y="378460"/>
                  </a:cubicBezTo>
                  <a:cubicBezTo>
                    <a:pt x="21590" y="369570"/>
                    <a:pt x="10160" y="351790"/>
                    <a:pt x="5080" y="334010"/>
                  </a:cubicBezTo>
                  <a:cubicBezTo>
                    <a:pt x="0" y="312420"/>
                    <a:pt x="2540" y="274320"/>
                    <a:pt x="16510" y="255270"/>
                  </a:cubicBezTo>
                  <a:cubicBezTo>
                    <a:pt x="30480" y="236220"/>
                    <a:pt x="67310" y="220980"/>
                    <a:pt x="90170" y="219710"/>
                  </a:cubicBezTo>
                  <a:cubicBezTo>
                    <a:pt x="107950" y="218440"/>
                    <a:pt x="128270" y="228600"/>
                    <a:pt x="140970" y="240030"/>
                  </a:cubicBezTo>
                  <a:cubicBezTo>
                    <a:pt x="154940" y="251460"/>
                    <a:pt x="166370" y="270510"/>
                    <a:pt x="170180" y="287020"/>
                  </a:cubicBezTo>
                  <a:cubicBezTo>
                    <a:pt x="173990" y="303530"/>
                    <a:pt x="170180" y="327660"/>
                    <a:pt x="165100" y="341630"/>
                  </a:cubicBezTo>
                  <a:cubicBezTo>
                    <a:pt x="161290" y="351790"/>
                    <a:pt x="156210" y="356870"/>
                    <a:pt x="148590" y="364490"/>
                  </a:cubicBezTo>
                  <a:cubicBezTo>
                    <a:pt x="137160" y="374650"/>
                    <a:pt x="118110" y="389890"/>
                    <a:pt x="100330" y="391160"/>
                  </a:cubicBezTo>
                  <a:cubicBezTo>
                    <a:pt x="78740" y="393700"/>
                    <a:pt x="34290" y="386080"/>
                    <a:pt x="24130" y="365760"/>
                  </a:cubicBezTo>
                  <a:cubicBezTo>
                    <a:pt x="8890" y="335280"/>
                    <a:pt x="59690" y="236220"/>
                    <a:pt x="78740" y="191770"/>
                  </a:cubicBezTo>
                  <a:cubicBezTo>
                    <a:pt x="91440" y="162560"/>
                    <a:pt x="96520" y="144780"/>
                    <a:pt x="115570" y="123190"/>
                  </a:cubicBezTo>
                  <a:cubicBezTo>
                    <a:pt x="138430" y="96520"/>
                    <a:pt x="180340" y="59690"/>
                    <a:pt x="215900" y="50800"/>
                  </a:cubicBezTo>
                  <a:cubicBezTo>
                    <a:pt x="250190" y="41910"/>
                    <a:pt x="290830" y="52070"/>
                    <a:pt x="323850" y="66040"/>
                  </a:cubicBezTo>
                  <a:cubicBezTo>
                    <a:pt x="359410" y="80010"/>
                    <a:pt x="392430" y="100330"/>
                    <a:pt x="421640" y="138430"/>
                  </a:cubicBezTo>
                  <a:cubicBezTo>
                    <a:pt x="467360" y="199390"/>
                    <a:pt x="516890" y="340360"/>
                    <a:pt x="532130" y="430530"/>
                  </a:cubicBezTo>
                  <a:cubicBezTo>
                    <a:pt x="544830" y="502920"/>
                    <a:pt x="541020" y="574040"/>
                    <a:pt x="527050" y="633730"/>
                  </a:cubicBezTo>
                  <a:cubicBezTo>
                    <a:pt x="515620" y="685800"/>
                    <a:pt x="483870" y="746760"/>
                    <a:pt x="463550" y="772160"/>
                  </a:cubicBezTo>
                  <a:cubicBezTo>
                    <a:pt x="453390" y="784860"/>
                    <a:pt x="444500" y="791210"/>
                    <a:pt x="431800" y="796290"/>
                  </a:cubicBezTo>
                  <a:cubicBezTo>
                    <a:pt x="416560" y="801370"/>
                    <a:pt x="389890" y="801370"/>
                    <a:pt x="373380" y="797560"/>
                  </a:cubicBezTo>
                  <a:cubicBezTo>
                    <a:pt x="360680" y="793750"/>
                    <a:pt x="350520" y="787400"/>
                    <a:pt x="340360" y="777240"/>
                  </a:cubicBezTo>
                  <a:cubicBezTo>
                    <a:pt x="327660" y="764540"/>
                    <a:pt x="316230" y="748030"/>
                    <a:pt x="307340" y="723900"/>
                  </a:cubicBezTo>
                  <a:cubicBezTo>
                    <a:pt x="292100" y="683260"/>
                    <a:pt x="302260" y="612140"/>
                    <a:pt x="281940" y="551180"/>
                  </a:cubicBezTo>
                  <a:cubicBezTo>
                    <a:pt x="255270" y="472440"/>
                    <a:pt x="177800" y="378460"/>
                    <a:pt x="143510" y="298450"/>
                  </a:cubicBezTo>
                  <a:cubicBezTo>
                    <a:pt x="114300" y="232410"/>
                    <a:pt x="85090" y="156210"/>
                    <a:pt x="80010" y="107950"/>
                  </a:cubicBezTo>
                  <a:cubicBezTo>
                    <a:pt x="77470" y="78740"/>
                    <a:pt x="77470" y="54610"/>
                    <a:pt x="87630" y="36830"/>
                  </a:cubicBezTo>
                  <a:cubicBezTo>
                    <a:pt x="96520" y="21590"/>
                    <a:pt x="116840" y="7620"/>
                    <a:pt x="133350" y="3810"/>
                  </a:cubicBezTo>
                  <a:cubicBezTo>
                    <a:pt x="149860" y="0"/>
                    <a:pt x="172720" y="2540"/>
                    <a:pt x="187960" y="10160"/>
                  </a:cubicBezTo>
                  <a:cubicBezTo>
                    <a:pt x="203200" y="17780"/>
                    <a:pt x="224790" y="50800"/>
                    <a:pt x="224790" y="50800"/>
                  </a:cubicBezTo>
                </a:path>
              </a:pathLst>
            </a:custGeom>
            <a:solidFill>
              <a:srgbClr val="E7191F"/>
            </a:solidFill>
            <a:ln cap="sq">
              <a:noFill/>
              <a:prstDash val="solid"/>
              <a:miter/>
            </a:ln>
          </p:spPr>
        </p:sp>
      </p:grpSp>
      <p:grpSp>
        <p:nvGrpSpPr>
          <p:cNvPr id="16" name="Group 16"/>
          <p:cNvGrpSpPr/>
          <p:nvPr/>
        </p:nvGrpSpPr>
        <p:grpSpPr>
          <a:xfrm>
            <a:off x="10557510" y="6162675"/>
            <a:ext cx="612457" cy="527685"/>
            <a:chOff x="0" y="0"/>
            <a:chExt cx="816610" cy="703580"/>
          </a:xfrm>
        </p:grpSpPr>
        <p:sp>
          <p:nvSpPr>
            <p:cNvPr id="17" name="Freeform 17"/>
            <p:cNvSpPr/>
            <p:nvPr/>
          </p:nvSpPr>
          <p:spPr>
            <a:xfrm>
              <a:off x="44450" y="44450"/>
              <a:ext cx="728980" cy="612140"/>
            </a:xfrm>
            <a:custGeom>
              <a:avLst/>
              <a:gdLst/>
              <a:ahLst/>
              <a:cxnLst/>
              <a:rect l="l" t="t" r="r" b="b"/>
              <a:pathLst>
                <a:path w="728980" h="612140">
                  <a:moveTo>
                    <a:pt x="44450" y="224790"/>
                  </a:moveTo>
                  <a:cubicBezTo>
                    <a:pt x="374650" y="67310"/>
                    <a:pt x="542290" y="1270"/>
                    <a:pt x="574040" y="29210"/>
                  </a:cubicBezTo>
                  <a:cubicBezTo>
                    <a:pt x="593090" y="45720"/>
                    <a:pt x="546100" y="119380"/>
                    <a:pt x="560070" y="138430"/>
                  </a:cubicBezTo>
                  <a:cubicBezTo>
                    <a:pt x="571500" y="154940"/>
                    <a:pt x="635000" y="140970"/>
                    <a:pt x="636270" y="149860"/>
                  </a:cubicBezTo>
                  <a:cubicBezTo>
                    <a:pt x="637540" y="158750"/>
                    <a:pt x="575310" y="171450"/>
                    <a:pt x="558800" y="195580"/>
                  </a:cubicBezTo>
                  <a:cubicBezTo>
                    <a:pt x="539750" y="223520"/>
                    <a:pt x="553720" y="275590"/>
                    <a:pt x="539750" y="312420"/>
                  </a:cubicBezTo>
                  <a:cubicBezTo>
                    <a:pt x="525780" y="349250"/>
                    <a:pt x="466090" y="394970"/>
                    <a:pt x="473710" y="415290"/>
                  </a:cubicBezTo>
                  <a:cubicBezTo>
                    <a:pt x="480060" y="431800"/>
                    <a:pt x="538480" y="447040"/>
                    <a:pt x="551180" y="436880"/>
                  </a:cubicBezTo>
                  <a:cubicBezTo>
                    <a:pt x="563880" y="426720"/>
                    <a:pt x="535940" y="358140"/>
                    <a:pt x="547370" y="350520"/>
                  </a:cubicBezTo>
                  <a:cubicBezTo>
                    <a:pt x="558800" y="344170"/>
                    <a:pt x="612140" y="372110"/>
                    <a:pt x="614680" y="388620"/>
                  </a:cubicBezTo>
                  <a:cubicBezTo>
                    <a:pt x="617220" y="406400"/>
                    <a:pt x="571500" y="444500"/>
                    <a:pt x="547370" y="454660"/>
                  </a:cubicBezTo>
                  <a:cubicBezTo>
                    <a:pt x="528320" y="463550"/>
                    <a:pt x="502920" y="462280"/>
                    <a:pt x="485140" y="458470"/>
                  </a:cubicBezTo>
                  <a:cubicBezTo>
                    <a:pt x="471170" y="454660"/>
                    <a:pt x="459740" y="447040"/>
                    <a:pt x="449580" y="436880"/>
                  </a:cubicBezTo>
                  <a:cubicBezTo>
                    <a:pt x="440690" y="426720"/>
                    <a:pt x="431800" y="414020"/>
                    <a:pt x="427990" y="401320"/>
                  </a:cubicBezTo>
                  <a:cubicBezTo>
                    <a:pt x="424180" y="388620"/>
                    <a:pt x="420370" y="373380"/>
                    <a:pt x="425450" y="359410"/>
                  </a:cubicBezTo>
                  <a:cubicBezTo>
                    <a:pt x="431800" y="339090"/>
                    <a:pt x="472440" y="293370"/>
                    <a:pt x="476250" y="295910"/>
                  </a:cubicBezTo>
                  <a:cubicBezTo>
                    <a:pt x="480060" y="298450"/>
                    <a:pt x="431800" y="405130"/>
                    <a:pt x="427990" y="403860"/>
                  </a:cubicBezTo>
                  <a:cubicBezTo>
                    <a:pt x="422910" y="402590"/>
                    <a:pt x="474980" y="260350"/>
                    <a:pt x="477520" y="212090"/>
                  </a:cubicBezTo>
                  <a:cubicBezTo>
                    <a:pt x="478790" y="184150"/>
                    <a:pt x="461010" y="162560"/>
                    <a:pt x="467360" y="143510"/>
                  </a:cubicBezTo>
                  <a:cubicBezTo>
                    <a:pt x="472440" y="125730"/>
                    <a:pt x="491490" y="106680"/>
                    <a:pt x="508000" y="97790"/>
                  </a:cubicBezTo>
                  <a:cubicBezTo>
                    <a:pt x="525780" y="88900"/>
                    <a:pt x="551180" y="85090"/>
                    <a:pt x="570230" y="90170"/>
                  </a:cubicBezTo>
                  <a:cubicBezTo>
                    <a:pt x="589280" y="95250"/>
                    <a:pt x="610870" y="109220"/>
                    <a:pt x="621030" y="125730"/>
                  </a:cubicBezTo>
                  <a:cubicBezTo>
                    <a:pt x="631190" y="140970"/>
                    <a:pt x="641350" y="162560"/>
                    <a:pt x="635000" y="185420"/>
                  </a:cubicBezTo>
                  <a:cubicBezTo>
                    <a:pt x="623570" y="226060"/>
                    <a:pt x="538480" y="309880"/>
                    <a:pt x="492760" y="334010"/>
                  </a:cubicBezTo>
                  <a:cubicBezTo>
                    <a:pt x="462280" y="350520"/>
                    <a:pt x="436880" y="347980"/>
                    <a:pt x="402590" y="347980"/>
                  </a:cubicBezTo>
                  <a:cubicBezTo>
                    <a:pt x="354330" y="347980"/>
                    <a:pt x="279400" y="317500"/>
                    <a:pt x="228600" y="317500"/>
                  </a:cubicBezTo>
                  <a:cubicBezTo>
                    <a:pt x="189230" y="317500"/>
                    <a:pt x="152400" y="337820"/>
                    <a:pt x="121920" y="335280"/>
                  </a:cubicBezTo>
                  <a:cubicBezTo>
                    <a:pt x="99060" y="332740"/>
                    <a:pt x="77470" y="325120"/>
                    <a:pt x="63500" y="313690"/>
                  </a:cubicBezTo>
                  <a:cubicBezTo>
                    <a:pt x="52070" y="304800"/>
                    <a:pt x="45720" y="292100"/>
                    <a:pt x="40640" y="279400"/>
                  </a:cubicBezTo>
                  <a:cubicBezTo>
                    <a:pt x="35560" y="266700"/>
                    <a:pt x="34290" y="251460"/>
                    <a:pt x="35560" y="237490"/>
                  </a:cubicBezTo>
                  <a:cubicBezTo>
                    <a:pt x="36830" y="223520"/>
                    <a:pt x="43180" y="209550"/>
                    <a:pt x="50800" y="198120"/>
                  </a:cubicBezTo>
                  <a:cubicBezTo>
                    <a:pt x="58420" y="186690"/>
                    <a:pt x="69850" y="177800"/>
                    <a:pt x="81280" y="171450"/>
                  </a:cubicBezTo>
                  <a:cubicBezTo>
                    <a:pt x="92710" y="165100"/>
                    <a:pt x="106680" y="160020"/>
                    <a:pt x="121920" y="161290"/>
                  </a:cubicBezTo>
                  <a:cubicBezTo>
                    <a:pt x="143510" y="162560"/>
                    <a:pt x="171450" y="175260"/>
                    <a:pt x="199390" y="193040"/>
                  </a:cubicBezTo>
                  <a:cubicBezTo>
                    <a:pt x="241300" y="220980"/>
                    <a:pt x="297180" y="317500"/>
                    <a:pt x="336550" y="326390"/>
                  </a:cubicBezTo>
                  <a:cubicBezTo>
                    <a:pt x="359410" y="331470"/>
                    <a:pt x="382270" y="306070"/>
                    <a:pt x="398780" y="304800"/>
                  </a:cubicBezTo>
                  <a:cubicBezTo>
                    <a:pt x="410210" y="303530"/>
                    <a:pt x="416560" y="304800"/>
                    <a:pt x="426720" y="309880"/>
                  </a:cubicBezTo>
                  <a:cubicBezTo>
                    <a:pt x="443230" y="318770"/>
                    <a:pt x="476250" y="347980"/>
                    <a:pt x="481330" y="372110"/>
                  </a:cubicBezTo>
                  <a:cubicBezTo>
                    <a:pt x="486410" y="394970"/>
                    <a:pt x="474980" y="433070"/>
                    <a:pt x="461010" y="450850"/>
                  </a:cubicBezTo>
                  <a:cubicBezTo>
                    <a:pt x="449580" y="466090"/>
                    <a:pt x="430530" y="474980"/>
                    <a:pt x="412750" y="478790"/>
                  </a:cubicBezTo>
                  <a:cubicBezTo>
                    <a:pt x="394970" y="482600"/>
                    <a:pt x="373380" y="481330"/>
                    <a:pt x="356870" y="471170"/>
                  </a:cubicBezTo>
                  <a:cubicBezTo>
                    <a:pt x="337820" y="459740"/>
                    <a:pt x="311150" y="427990"/>
                    <a:pt x="308610" y="403860"/>
                  </a:cubicBezTo>
                  <a:cubicBezTo>
                    <a:pt x="306070" y="379730"/>
                    <a:pt x="322580" y="344170"/>
                    <a:pt x="337820" y="327660"/>
                  </a:cubicBezTo>
                  <a:cubicBezTo>
                    <a:pt x="350520" y="313690"/>
                    <a:pt x="370840" y="306070"/>
                    <a:pt x="388620" y="304800"/>
                  </a:cubicBezTo>
                  <a:cubicBezTo>
                    <a:pt x="406400" y="303530"/>
                    <a:pt x="427990" y="308610"/>
                    <a:pt x="443230" y="318770"/>
                  </a:cubicBezTo>
                  <a:cubicBezTo>
                    <a:pt x="458470" y="328930"/>
                    <a:pt x="471170" y="346710"/>
                    <a:pt x="477520" y="363220"/>
                  </a:cubicBezTo>
                  <a:cubicBezTo>
                    <a:pt x="483870" y="379730"/>
                    <a:pt x="486410" y="401320"/>
                    <a:pt x="480060" y="419100"/>
                  </a:cubicBezTo>
                  <a:cubicBezTo>
                    <a:pt x="471170" y="439420"/>
                    <a:pt x="449580" y="466090"/>
                    <a:pt x="421640" y="476250"/>
                  </a:cubicBezTo>
                  <a:cubicBezTo>
                    <a:pt x="382270" y="490220"/>
                    <a:pt x="300990" y="485140"/>
                    <a:pt x="251460" y="462280"/>
                  </a:cubicBezTo>
                  <a:cubicBezTo>
                    <a:pt x="200660" y="439420"/>
                    <a:pt x="161290" y="363220"/>
                    <a:pt x="121920" y="335280"/>
                  </a:cubicBezTo>
                  <a:cubicBezTo>
                    <a:pt x="95250" y="316230"/>
                    <a:pt x="63500" y="313690"/>
                    <a:pt x="49530" y="298450"/>
                  </a:cubicBezTo>
                  <a:cubicBezTo>
                    <a:pt x="39370" y="287020"/>
                    <a:pt x="36830" y="273050"/>
                    <a:pt x="35560" y="259080"/>
                  </a:cubicBezTo>
                  <a:cubicBezTo>
                    <a:pt x="34290" y="245110"/>
                    <a:pt x="34290" y="231140"/>
                    <a:pt x="40640" y="217170"/>
                  </a:cubicBezTo>
                  <a:cubicBezTo>
                    <a:pt x="48260" y="200660"/>
                    <a:pt x="63500" y="182880"/>
                    <a:pt x="81280" y="171450"/>
                  </a:cubicBezTo>
                  <a:cubicBezTo>
                    <a:pt x="104140" y="156210"/>
                    <a:pt x="138430" y="147320"/>
                    <a:pt x="168910" y="142240"/>
                  </a:cubicBezTo>
                  <a:cubicBezTo>
                    <a:pt x="201930" y="137160"/>
                    <a:pt x="241300" y="138430"/>
                    <a:pt x="274320" y="144780"/>
                  </a:cubicBezTo>
                  <a:cubicBezTo>
                    <a:pt x="304800" y="149860"/>
                    <a:pt x="331470" y="170180"/>
                    <a:pt x="361950" y="173990"/>
                  </a:cubicBezTo>
                  <a:cubicBezTo>
                    <a:pt x="393700" y="177800"/>
                    <a:pt x="440690" y="179070"/>
                    <a:pt x="462280" y="165100"/>
                  </a:cubicBezTo>
                  <a:cubicBezTo>
                    <a:pt x="478790" y="153670"/>
                    <a:pt x="478790" y="121920"/>
                    <a:pt x="491490" y="109220"/>
                  </a:cubicBezTo>
                  <a:cubicBezTo>
                    <a:pt x="501650" y="99060"/>
                    <a:pt x="515620" y="93980"/>
                    <a:pt x="528320" y="90170"/>
                  </a:cubicBezTo>
                  <a:cubicBezTo>
                    <a:pt x="541020" y="86360"/>
                    <a:pt x="557530" y="86360"/>
                    <a:pt x="570230" y="90170"/>
                  </a:cubicBezTo>
                  <a:cubicBezTo>
                    <a:pt x="582930" y="93980"/>
                    <a:pt x="596900" y="100330"/>
                    <a:pt x="607060" y="109220"/>
                  </a:cubicBezTo>
                  <a:cubicBezTo>
                    <a:pt x="617220" y="118110"/>
                    <a:pt x="623570" y="128270"/>
                    <a:pt x="629920" y="143510"/>
                  </a:cubicBezTo>
                  <a:cubicBezTo>
                    <a:pt x="638810" y="167640"/>
                    <a:pt x="654050" y="214630"/>
                    <a:pt x="646430" y="245110"/>
                  </a:cubicBezTo>
                  <a:cubicBezTo>
                    <a:pt x="638810" y="276860"/>
                    <a:pt x="601980" y="297180"/>
                    <a:pt x="585470" y="330200"/>
                  </a:cubicBezTo>
                  <a:cubicBezTo>
                    <a:pt x="567690" y="367030"/>
                    <a:pt x="570230" y="436880"/>
                    <a:pt x="547370" y="454660"/>
                  </a:cubicBezTo>
                  <a:cubicBezTo>
                    <a:pt x="532130" y="467360"/>
                    <a:pt x="502920" y="462280"/>
                    <a:pt x="485140" y="458470"/>
                  </a:cubicBezTo>
                  <a:cubicBezTo>
                    <a:pt x="471170" y="454660"/>
                    <a:pt x="459740" y="447040"/>
                    <a:pt x="449580" y="436880"/>
                  </a:cubicBezTo>
                  <a:cubicBezTo>
                    <a:pt x="440690" y="426720"/>
                    <a:pt x="431800" y="415290"/>
                    <a:pt x="427990" y="401320"/>
                  </a:cubicBezTo>
                  <a:cubicBezTo>
                    <a:pt x="424180" y="384810"/>
                    <a:pt x="422910" y="361950"/>
                    <a:pt x="431800" y="340360"/>
                  </a:cubicBezTo>
                  <a:cubicBezTo>
                    <a:pt x="443230" y="311150"/>
                    <a:pt x="474980" y="264160"/>
                    <a:pt x="510540" y="246380"/>
                  </a:cubicBezTo>
                  <a:cubicBezTo>
                    <a:pt x="549910" y="226060"/>
                    <a:pt x="628650" y="213360"/>
                    <a:pt x="664210" y="233680"/>
                  </a:cubicBezTo>
                  <a:cubicBezTo>
                    <a:pt x="697230" y="252730"/>
                    <a:pt x="713740" y="312420"/>
                    <a:pt x="721360" y="351790"/>
                  </a:cubicBezTo>
                  <a:cubicBezTo>
                    <a:pt x="728980" y="387350"/>
                    <a:pt x="726440" y="425450"/>
                    <a:pt x="716280" y="459740"/>
                  </a:cubicBezTo>
                  <a:cubicBezTo>
                    <a:pt x="704850" y="495300"/>
                    <a:pt x="681990" y="537210"/>
                    <a:pt x="652780" y="561340"/>
                  </a:cubicBezTo>
                  <a:cubicBezTo>
                    <a:pt x="623570" y="586740"/>
                    <a:pt x="576580" y="603250"/>
                    <a:pt x="541020" y="608330"/>
                  </a:cubicBezTo>
                  <a:cubicBezTo>
                    <a:pt x="510540" y="612140"/>
                    <a:pt x="481330" y="608330"/>
                    <a:pt x="453390" y="595630"/>
                  </a:cubicBezTo>
                  <a:cubicBezTo>
                    <a:pt x="420370" y="581660"/>
                    <a:pt x="381000" y="553720"/>
                    <a:pt x="359410" y="520700"/>
                  </a:cubicBezTo>
                  <a:cubicBezTo>
                    <a:pt x="336550" y="486410"/>
                    <a:pt x="320040" y="438150"/>
                    <a:pt x="325120" y="392430"/>
                  </a:cubicBezTo>
                  <a:cubicBezTo>
                    <a:pt x="331470" y="334010"/>
                    <a:pt x="402590" y="254000"/>
                    <a:pt x="421640" y="200660"/>
                  </a:cubicBezTo>
                  <a:cubicBezTo>
                    <a:pt x="434340" y="165100"/>
                    <a:pt x="424180" y="129540"/>
                    <a:pt x="440690" y="107950"/>
                  </a:cubicBezTo>
                  <a:cubicBezTo>
                    <a:pt x="455930" y="87630"/>
                    <a:pt x="488950" y="86360"/>
                    <a:pt x="511810" y="71120"/>
                  </a:cubicBezTo>
                  <a:cubicBezTo>
                    <a:pt x="537210" y="53340"/>
                    <a:pt x="557530" y="13970"/>
                    <a:pt x="585470" y="6350"/>
                  </a:cubicBezTo>
                  <a:cubicBezTo>
                    <a:pt x="612140" y="0"/>
                    <a:pt x="666750" y="7620"/>
                    <a:pt x="675640" y="26670"/>
                  </a:cubicBezTo>
                  <a:cubicBezTo>
                    <a:pt x="687070" y="54610"/>
                    <a:pt x="628650" y="147320"/>
                    <a:pt x="585470" y="184150"/>
                  </a:cubicBezTo>
                  <a:cubicBezTo>
                    <a:pt x="543560" y="219710"/>
                    <a:pt x="467360" y="233680"/>
                    <a:pt x="421640" y="243840"/>
                  </a:cubicBezTo>
                  <a:cubicBezTo>
                    <a:pt x="389890" y="250190"/>
                    <a:pt x="372110" y="240030"/>
                    <a:pt x="337820" y="248920"/>
                  </a:cubicBezTo>
                  <a:cubicBezTo>
                    <a:pt x="276860" y="265430"/>
                    <a:pt x="149860" y="361950"/>
                    <a:pt x="96520" y="370840"/>
                  </a:cubicBezTo>
                  <a:cubicBezTo>
                    <a:pt x="72390" y="374650"/>
                    <a:pt x="57150" y="372110"/>
                    <a:pt x="41910" y="363220"/>
                  </a:cubicBezTo>
                  <a:cubicBezTo>
                    <a:pt x="26670" y="354330"/>
                    <a:pt x="12700" y="337820"/>
                    <a:pt x="6350" y="321310"/>
                  </a:cubicBezTo>
                  <a:cubicBezTo>
                    <a:pt x="0" y="304800"/>
                    <a:pt x="0" y="281940"/>
                    <a:pt x="6350" y="265430"/>
                  </a:cubicBezTo>
                  <a:cubicBezTo>
                    <a:pt x="12700" y="248920"/>
                    <a:pt x="44450" y="224790"/>
                    <a:pt x="44450" y="224790"/>
                  </a:cubicBezTo>
                </a:path>
              </a:pathLst>
            </a:custGeom>
            <a:solidFill>
              <a:srgbClr val="E7191F"/>
            </a:solidFill>
            <a:ln cap="sq">
              <a:noFill/>
              <a:prstDash val="solid"/>
              <a:miter/>
            </a:ln>
          </p:spPr>
        </p:sp>
      </p:grpSp>
      <p:sp>
        <p:nvSpPr>
          <p:cNvPr id="18" name="TextBox 18"/>
          <p:cNvSpPr txBox="1"/>
          <p:nvPr/>
        </p:nvSpPr>
        <p:spPr>
          <a:xfrm>
            <a:off x="1017791" y="1285401"/>
            <a:ext cx="6348611" cy="2223135"/>
          </a:xfrm>
          <a:prstGeom prst="rect">
            <a:avLst/>
          </a:prstGeom>
        </p:spPr>
        <p:txBody>
          <a:bodyPr lIns="0" tIns="0" rIns="0" bIns="0" rtlCol="0" anchor="t">
            <a:spAutoFit/>
          </a:bodyPr>
          <a:lstStyle/>
          <a:p>
            <a:pPr algn="ctr">
              <a:lnSpc>
                <a:spcPts val="2939"/>
              </a:lnSpc>
              <a:spcBef>
                <a:spcPct val="0"/>
              </a:spcBef>
            </a:pPr>
            <a:r>
              <a:rPr lang="en-US" sz="2099">
                <a:solidFill>
                  <a:srgbClr val="000000"/>
                </a:solidFill>
                <a:latin typeface="Garet"/>
                <a:ea typeface="Garet"/>
                <a:cs typeface="Garet"/>
                <a:sym typeface="Garet"/>
              </a:rPr>
              <a:t> Las esquinas de la imagen visualizada están fuera de la zona de homogeneidad, las porciones de imagen en las esquinas pueden verse afectadas por artefactos causados por   la señal distorsionada por la inhomogeneidad del campo magnético.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24843" y="-534836"/>
            <a:ext cx="1563157" cy="10858576"/>
            <a:chOff x="0" y="0"/>
            <a:chExt cx="411696" cy="2859872"/>
          </a:xfrm>
        </p:grpSpPr>
        <p:sp>
          <p:nvSpPr>
            <p:cNvPr id="3" name="Freeform 3"/>
            <p:cNvSpPr/>
            <p:nvPr/>
          </p:nvSpPr>
          <p:spPr>
            <a:xfrm>
              <a:off x="0" y="0"/>
              <a:ext cx="411696" cy="2859872"/>
            </a:xfrm>
            <a:custGeom>
              <a:avLst/>
              <a:gdLst/>
              <a:ahLst/>
              <a:cxnLst/>
              <a:rect l="l" t="t" r="r" b="b"/>
              <a:pathLst>
                <a:path w="411696" h="2859872">
                  <a:moveTo>
                    <a:pt x="0" y="0"/>
                  </a:moveTo>
                  <a:lnTo>
                    <a:pt x="411696" y="0"/>
                  </a:lnTo>
                  <a:lnTo>
                    <a:pt x="411696" y="2859872"/>
                  </a:lnTo>
                  <a:lnTo>
                    <a:pt x="0" y="2859872"/>
                  </a:lnTo>
                  <a:close/>
                </a:path>
              </a:pathLst>
            </a:custGeom>
            <a:solidFill>
              <a:srgbClr val="1C8EF4"/>
            </a:solidFill>
          </p:spPr>
        </p:sp>
        <p:sp>
          <p:nvSpPr>
            <p:cNvPr id="4" name="TextBox 4"/>
            <p:cNvSpPr txBox="1"/>
            <p:nvPr/>
          </p:nvSpPr>
          <p:spPr>
            <a:xfrm>
              <a:off x="0" y="-38100"/>
              <a:ext cx="411696" cy="2897972"/>
            </a:xfrm>
            <a:prstGeom prst="rect">
              <a:avLst/>
            </a:prstGeom>
          </p:spPr>
          <p:txBody>
            <a:bodyPr lIns="50800" tIns="50800" rIns="50800" bIns="50800" rtlCol="0" anchor="ctr"/>
            <a:lstStyle/>
            <a:p>
              <a:pPr algn="ctr">
                <a:lnSpc>
                  <a:spcPts val="2799"/>
                </a:lnSpc>
              </a:pPr>
              <a:endParaRPr/>
            </a:p>
          </p:txBody>
        </p:sp>
      </p:grpSp>
      <p:sp>
        <p:nvSpPr>
          <p:cNvPr id="5" name="TextBox 5"/>
          <p:cNvSpPr txBox="1"/>
          <p:nvPr/>
        </p:nvSpPr>
        <p:spPr>
          <a:xfrm rot="-5400000">
            <a:off x="14574692" y="4992359"/>
            <a:ext cx="5735483" cy="480568"/>
          </a:xfrm>
          <a:prstGeom prst="rect">
            <a:avLst/>
          </a:prstGeom>
        </p:spPr>
        <p:txBody>
          <a:bodyPr lIns="0" tIns="0" rIns="0" bIns="0" rtlCol="0" anchor="t">
            <a:spAutoFit/>
          </a:bodyPr>
          <a:lstStyle/>
          <a:p>
            <a:pPr algn="l">
              <a:lnSpc>
                <a:spcPts val="3962"/>
              </a:lnSpc>
            </a:pPr>
            <a:r>
              <a:rPr lang="en-US" sz="2830" u="sng">
                <a:solidFill>
                  <a:srgbClr val="00132D"/>
                </a:solidFill>
                <a:latin typeface="Garet"/>
                <a:ea typeface="Garet"/>
                <a:cs typeface="Garet"/>
                <a:sym typeface="Garet"/>
              </a:rPr>
              <a:t>Protocolo de Posicionamiento</a:t>
            </a:r>
          </a:p>
        </p:txBody>
      </p:sp>
      <p:sp>
        <p:nvSpPr>
          <p:cNvPr id="6" name="Freeform 6"/>
          <p:cNvSpPr/>
          <p:nvPr/>
        </p:nvSpPr>
        <p:spPr>
          <a:xfrm>
            <a:off x="1018270" y="3881026"/>
            <a:ext cx="3919354" cy="2616132"/>
          </a:xfrm>
          <a:custGeom>
            <a:avLst/>
            <a:gdLst/>
            <a:ahLst/>
            <a:cxnLst/>
            <a:rect l="l" t="t" r="r" b="b"/>
            <a:pathLst>
              <a:path w="3919354" h="2616132">
                <a:moveTo>
                  <a:pt x="0" y="0"/>
                </a:moveTo>
                <a:lnTo>
                  <a:pt x="3919353" y="0"/>
                </a:lnTo>
                <a:lnTo>
                  <a:pt x="3919353" y="2616132"/>
                </a:lnTo>
                <a:lnTo>
                  <a:pt x="0" y="2616132"/>
                </a:lnTo>
                <a:lnTo>
                  <a:pt x="0" y="0"/>
                </a:lnTo>
                <a:close/>
              </a:path>
            </a:pathLst>
          </a:custGeom>
          <a:blipFill>
            <a:blip r:embed="rId2"/>
            <a:stretch>
              <a:fillRect t="-163" b="-163"/>
            </a:stretch>
          </a:blipFill>
        </p:spPr>
      </p:sp>
      <p:sp>
        <p:nvSpPr>
          <p:cNvPr id="7" name="TextBox 7"/>
          <p:cNvSpPr txBox="1"/>
          <p:nvPr/>
        </p:nvSpPr>
        <p:spPr>
          <a:xfrm>
            <a:off x="481902" y="3234596"/>
            <a:ext cx="4992088" cy="1064260"/>
          </a:xfrm>
          <a:prstGeom prst="rect">
            <a:avLst/>
          </a:prstGeom>
        </p:spPr>
        <p:txBody>
          <a:bodyPr lIns="0" tIns="0" rIns="0" bIns="0" rtlCol="0" anchor="t">
            <a:spAutoFit/>
          </a:bodyPr>
          <a:lstStyle/>
          <a:p>
            <a:pPr algn="ctr">
              <a:lnSpc>
                <a:spcPts val="4340"/>
              </a:lnSpc>
            </a:pPr>
            <a:r>
              <a:rPr lang="en-US" sz="3100" u="sng">
                <a:solidFill>
                  <a:srgbClr val="1C8EF4"/>
                </a:solidFill>
                <a:latin typeface="Garet"/>
                <a:ea typeface="Garet"/>
                <a:cs typeface="Garet"/>
                <a:sym typeface="Garet"/>
              </a:rPr>
              <a:t>Protocolo de Posicionamiento</a:t>
            </a:r>
          </a:p>
        </p:txBody>
      </p:sp>
      <p:sp>
        <p:nvSpPr>
          <p:cNvPr id="8" name="TextBox 8"/>
          <p:cNvSpPr txBox="1"/>
          <p:nvPr/>
        </p:nvSpPr>
        <p:spPr>
          <a:xfrm>
            <a:off x="5473991" y="493933"/>
            <a:ext cx="10611448" cy="10881868"/>
          </a:xfrm>
          <a:prstGeom prst="rect">
            <a:avLst/>
          </a:prstGeom>
        </p:spPr>
        <p:txBody>
          <a:bodyPr lIns="0" tIns="0" rIns="0" bIns="0" rtlCol="0" anchor="t">
            <a:spAutoFit/>
          </a:bodyPr>
          <a:lstStyle/>
          <a:p>
            <a:pPr algn="l">
              <a:lnSpc>
                <a:spcPts val="3962"/>
              </a:lnSpc>
            </a:pPr>
            <a:r>
              <a:rPr lang="en-US" sz="2830" b="1">
                <a:solidFill>
                  <a:srgbClr val="00132D"/>
                </a:solidFill>
                <a:latin typeface="Garet Bold"/>
                <a:ea typeface="Garet Bold"/>
                <a:cs typeface="Garet Bold"/>
                <a:sym typeface="Garet Bold"/>
              </a:rPr>
              <a:t>Centrado de la Bobina y de la región anatómica a examinar :</a:t>
            </a:r>
          </a:p>
          <a:p>
            <a:pPr algn="l">
              <a:lnSpc>
                <a:spcPts val="3962"/>
              </a:lnSpc>
            </a:pPr>
            <a:r>
              <a:rPr lang="en-US" sz="2830">
                <a:solidFill>
                  <a:srgbClr val="00132D"/>
                </a:solidFill>
                <a:latin typeface="Garet"/>
                <a:ea typeface="Garet"/>
                <a:cs typeface="Garet"/>
                <a:sym typeface="Garet"/>
              </a:rPr>
              <a:t>La bobina receptora debe de estar siempre posicionada en el isocentro del imán: este requisito se cumple con el bloqueo de la bobina en su alojamiento en el interior del gantry.</a:t>
            </a:r>
          </a:p>
          <a:p>
            <a:pPr algn="l">
              <a:lnSpc>
                <a:spcPts val="3962"/>
              </a:lnSpc>
            </a:pPr>
            <a:r>
              <a:rPr lang="en-US" sz="2830">
                <a:solidFill>
                  <a:srgbClr val="00132D"/>
                </a:solidFill>
                <a:latin typeface="Garet"/>
                <a:ea typeface="Garet"/>
                <a:cs typeface="Garet"/>
                <a:sym typeface="Garet"/>
              </a:rPr>
              <a:t>La región anatómica a examinar debe posicionarse en el centro de la bobina receptora en las tres dimensiones del espacio: utilizamos las almohadillas genéricas y/o la almohadilla para el examen de pie/tobillo que permiten posicionar e inmovilizar la región examinada en el centro de la bobina.</a:t>
            </a:r>
          </a:p>
          <a:p>
            <a:pPr algn="l">
              <a:lnSpc>
                <a:spcPts val="3962"/>
              </a:lnSpc>
            </a:pPr>
            <a:endParaRPr lang="en-US" sz="2830">
              <a:solidFill>
                <a:srgbClr val="00132D"/>
              </a:solidFill>
              <a:latin typeface="Garet"/>
              <a:ea typeface="Garet"/>
              <a:cs typeface="Garet"/>
              <a:sym typeface="Garet"/>
            </a:endParaRPr>
          </a:p>
          <a:p>
            <a:pPr algn="l">
              <a:lnSpc>
                <a:spcPts val="3962"/>
              </a:lnSpc>
            </a:pPr>
            <a:r>
              <a:rPr lang="en-US" sz="2830" b="1">
                <a:solidFill>
                  <a:srgbClr val="00132D"/>
                </a:solidFill>
                <a:latin typeface="Garet Bold"/>
                <a:ea typeface="Garet Bold"/>
                <a:cs typeface="Garet Bold"/>
                <a:sym typeface="Garet Bold"/>
              </a:rPr>
              <a:t>Calidad de Imagen:</a:t>
            </a:r>
          </a:p>
          <a:p>
            <a:pPr algn="l">
              <a:lnSpc>
                <a:spcPts val="3962"/>
              </a:lnSpc>
            </a:pPr>
            <a:r>
              <a:rPr lang="en-US" sz="2830">
                <a:solidFill>
                  <a:srgbClr val="00132D"/>
                </a:solidFill>
                <a:latin typeface="Garet"/>
                <a:ea typeface="Garet"/>
                <a:cs typeface="Garet"/>
                <a:sym typeface="Garet"/>
              </a:rPr>
              <a:t>Utilizar siempre la bobina recomendada para cada región anatómica; cuando sea posible elegir entre tamaños diferentes de bobina, utilice siempre la más pequeña compatible con la parte a examinar y las características del paciente.</a:t>
            </a:r>
          </a:p>
          <a:p>
            <a:pPr algn="l">
              <a:lnSpc>
                <a:spcPts val="3962"/>
              </a:lnSpc>
            </a:pPr>
            <a:endParaRPr lang="en-US" sz="2830">
              <a:solidFill>
                <a:srgbClr val="00132D"/>
              </a:solidFill>
              <a:latin typeface="Garet"/>
              <a:ea typeface="Garet"/>
              <a:cs typeface="Garet"/>
              <a:sym typeface="Garet"/>
            </a:endParaRPr>
          </a:p>
          <a:p>
            <a:pPr algn="l">
              <a:lnSpc>
                <a:spcPts val="3962"/>
              </a:lnSpc>
            </a:pPr>
            <a:endParaRPr lang="en-US" sz="2830">
              <a:solidFill>
                <a:srgbClr val="00132D"/>
              </a:solidFill>
              <a:latin typeface="Garet"/>
              <a:ea typeface="Garet"/>
              <a:cs typeface="Garet"/>
              <a:sym typeface="Garet"/>
            </a:endParaRPr>
          </a:p>
          <a:p>
            <a:pPr algn="l">
              <a:lnSpc>
                <a:spcPts val="3962"/>
              </a:lnSpc>
            </a:pPr>
            <a:r>
              <a:rPr lang="en-US" sz="2830" b="1">
                <a:solidFill>
                  <a:srgbClr val="00132D"/>
                </a:solidFill>
                <a:latin typeface="Garet Bold"/>
                <a:ea typeface="Garet Bold"/>
                <a:cs typeface="Garet Bold"/>
                <a:sym typeface="Garet Bold"/>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223614" y="3595804"/>
            <a:ext cx="10287000" cy="3095391"/>
            <a:chOff x="0" y="0"/>
            <a:chExt cx="2709333" cy="815247"/>
          </a:xfrm>
        </p:grpSpPr>
        <p:sp>
          <p:nvSpPr>
            <p:cNvPr id="3" name="Freeform 3"/>
            <p:cNvSpPr/>
            <p:nvPr/>
          </p:nvSpPr>
          <p:spPr>
            <a:xfrm>
              <a:off x="0" y="0"/>
              <a:ext cx="2709333" cy="815247"/>
            </a:xfrm>
            <a:custGeom>
              <a:avLst/>
              <a:gdLst/>
              <a:ahLst/>
              <a:cxnLst/>
              <a:rect l="l" t="t" r="r" b="b"/>
              <a:pathLst>
                <a:path w="2709333" h="815247">
                  <a:moveTo>
                    <a:pt x="0" y="0"/>
                  </a:moveTo>
                  <a:lnTo>
                    <a:pt x="2709333" y="0"/>
                  </a:lnTo>
                  <a:lnTo>
                    <a:pt x="2709333" y="815247"/>
                  </a:lnTo>
                  <a:lnTo>
                    <a:pt x="0" y="815247"/>
                  </a:lnTo>
                  <a:close/>
                </a:path>
              </a:pathLst>
            </a:custGeom>
            <a:solidFill>
              <a:srgbClr val="F2C70F">
                <a:alpha val="46667"/>
              </a:srgbClr>
            </a:solidFill>
          </p:spPr>
        </p:sp>
        <p:sp>
          <p:nvSpPr>
            <p:cNvPr id="4" name="TextBox 4"/>
            <p:cNvSpPr txBox="1"/>
            <p:nvPr/>
          </p:nvSpPr>
          <p:spPr>
            <a:xfrm>
              <a:off x="0" y="-38100"/>
              <a:ext cx="2709333" cy="853347"/>
            </a:xfrm>
            <a:prstGeom prst="rect">
              <a:avLst/>
            </a:prstGeom>
          </p:spPr>
          <p:txBody>
            <a:bodyPr lIns="50800" tIns="50800" rIns="50800" bIns="50800" rtlCol="0" anchor="ctr"/>
            <a:lstStyle/>
            <a:p>
              <a:pPr algn="ctr">
                <a:lnSpc>
                  <a:spcPts val="2799"/>
                </a:lnSpc>
              </a:pPr>
              <a:endParaRPr/>
            </a:p>
          </p:txBody>
        </p:sp>
      </p:grpSp>
      <p:grpSp>
        <p:nvGrpSpPr>
          <p:cNvPr id="5" name="Group 5"/>
          <p:cNvGrpSpPr/>
          <p:nvPr/>
        </p:nvGrpSpPr>
        <p:grpSpPr>
          <a:xfrm>
            <a:off x="200536" y="0"/>
            <a:ext cx="5618882" cy="10287000"/>
            <a:chOff x="0" y="0"/>
            <a:chExt cx="1479870" cy="2709333"/>
          </a:xfrm>
        </p:grpSpPr>
        <p:sp>
          <p:nvSpPr>
            <p:cNvPr id="6" name="Freeform 6"/>
            <p:cNvSpPr/>
            <p:nvPr/>
          </p:nvSpPr>
          <p:spPr>
            <a:xfrm>
              <a:off x="0" y="0"/>
              <a:ext cx="1479870" cy="2709333"/>
            </a:xfrm>
            <a:custGeom>
              <a:avLst/>
              <a:gdLst/>
              <a:ahLst/>
              <a:cxnLst/>
              <a:rect l="l" t="t" r="r" b="b"/>
              <a:pathLst>
                <a:path w="1479870" h="2709333">
                  <a:moveTo>
                    <a:pt x="0" y="0"/>
                  </a:moveTo>
                  <a:lnTo>
                    <a:pt x="1479870" y="0"/>
                  </a:lnTo>
                  <a:lnTo>
                    <a:pt x="1479870" y="2709333"/>
                  </a:lnTo>
                  <a:lnTo>
                    <a:pt x="0" y="2709333"/>
                  </a:lnTo>
                  <a:close/>
                </a:path>
              </a:pathLst>
            </a:custGeom>
            <a:solidFill>
              <a:srgbClr val="749F6B">
                <a:alpha val="46667"/>
              </a:srgbClr>
            </a:solidFill>
          </p:spPr>
        </p:sp>
        <p:sp>
          <p:nvSpPr>
            <p:cNvPr id="7" name="TextBox 7"/>
            <p:cNvSpPr txBox="1"/>
            <p:nvPr/>
          </p:nvSpPr>
          <p:spPr>
            <a:xfrm>
              <a:off x="0" y="-38100"/>
              <a:ext cx="1479870" cy="2747433"/>
            </a:xfrm>
            <a:prstGeom prst="rect">
              <a:avLst/>
            </a:prstGeom>
          </p:spPr>
          <p:txBody>
            <a:bodyPr lIns="50800" tIns="50800" rIns="50800" bIns="50800" rtlCol="0" anchor="ctr"/>
            <a:lstStyle/>
            <a:p>
              <a:pPr algn="ctr">
                <a:lnSpc>
                  <a:spcPts val="2799"/>
                </a:lnSpc>
              </a:pPr>
              <a:endParaRPr/>
            </a:p>
          </p:txBody>
        </p:sp>
      </p:grpSp>
      <p:sp>
        <p:nvSpPr>
          <p:cNvPr id="8" name="Freeform 8"/>
          <p:cNvSpPr/>
          <p:nvPr/>
        </p:nvSpPr>
        <p:spPr>
          <a:xfrm>
            <a:off x="376703" y="4047844"/>
            <a:ext cx="5443306" cy="4794230"/>
          </a:xfrm>
          <a:custGeom>
            <a:avLst/>
            <a:gdLst/>
            <a:ahLst/>
            <a:cxnLst/>
            <a:rect l="l" t="t" r="r" b="b"/>
            <a:pathLst>
              <a:path w="5443306" h="4794230">
                <a:moveTo>
                  <a:pt x="0" y="0"/>
                </a:moveTo>
                <a:lnTo>
                  <a:pt x="5443306" y="0"/>
                </a:lnTo>
                <a:lnTo>
                  <a:pt x="5443306" y="4794231"/>
                </a:lnTo>
                <a:lnTo>
                  <a:pt x="0" y="4794231"/>
                </a:lnTo>
                <a:lnTo>
                  <a:pt x="0" y="0"/>
                </a:lnTo>
                <a:close/>
              </a:path>
            </a:pathLst>
          </a:custGeom>
          <a:blipFill>
            <a:blip r:embed="rId2"/>
            <a:stretch>
              <a:fillRect l="-8864" r="-8864"/>
            </a:stretch>
          </a:blipFill>
        </p:spPr>
      </p:sp>
      <p:grpSp>
        <p:nvGrpSpPr>
          <p:cNvPr id="9" name="Group 9"/>
          <p:cNvGrpSpPr/>
          <p:nvPr/>
        </p:nvGrpSpPr>
        <p:grpSpPr>
          <a:xfrm rot="5400000">
            <a:off x="5891567" y="3023833"/>
            <a:ext cx="10287000" cy="4239333"/>
            <a:chOff x="0" y="0"/>
            <a:chExt cx="2709333" cy="1116532"/>
          </a:xfrm>
        </p:grpSpPr>
        <p:sp>
          <p:nvSpPr>
            <p:cNvPr id="10" name="Freeform 10"/>
            <p:cNvSpPr/>
            <p:nvPr/>
          </p:nvSpPr>
          <p:spPr>
            <a:xfrm>
              <a:off x="0" y="0"/>
              <a:ext cx="2709333" cy="1116532"/>
            </a:xfrm>
            <a:custGeom>
              <a:avLst/>
              <a:gdLst/>
              <a:ahLst/>
              <a:cxnLst/>
              <a:rect l="l" t="t" r="r" b="b"/>
              <a:pathLst>
                <a:path w="2709333" h="1116532">
                  <a:moveTo>
                    <a:pt x="0" y="0"/>
                  </a:moveTo>
                  <a:lnTo>
                    <a:pt x="2709333" y="0"/>
                  </a:lnTo>
                  <a:lnTo>
                    <a:pt x="2709333" y="1116532"/>
                  </a:lnTo>
                  <a:lnTo>
                    <a:pt x="0" y="1116532"/>
                  </a:lnTo>
                  <a:close/>
                </a:path>
              </a:pathLst>
            </a:custGeom>
            <a:solidFill>
              <a:srgbClr val="1C8EF4">
                <a:alpha val="50980"/>
              </a:srgbClr>
            </a:solidFill>
          </p:spPr>
        </p:sp>
        <p:sp>
          <p:nvSpPr>
            <p:cNvPr id="11" name="TextBox 11"/>
            <p:cNvSpPr txBox="1"/>
            <p:nvPr/>
          </p:nvSpPr>
          <p:spPr>
            <a:xfrm>
              <a:off x="0" y="-38100"/>
              <a:ext cx="2709333" cy="1154632"/>
            </a:xfrm>
            <a:prstGeom prst="rect">
              <a:avLst/>
            </a:prstGeom>
          </p:spPr>
          <p:txBody>
            <a:bodyPr lIns="50800" tIns="50800" rIns="50800" bIns="50800" rtlCol="0" anchor="ctr"/>
            <a:lstStyle/>
            <a:p>
              <a:pPr algn="ctr">
                <a:lnSpc>
                  <a:spcPts val="2799"/>
                </a:lnSpc>
              </a:pPr>
              <a:endParaRPr/>
            </a:p>
          </p:txBody>
        </p:sp>
      </p:grpSp>
      <p:sp>
        <p:nvSpPr>
          <p:cNvPr id="12" name="Freeform 12"/>
          <p:cNvSpPr/>
          <p:nvPr/>
        </p:nvSpPr>
        <p:spPr>
          <a:xfrm>
            <a:off x="9277698" y="5913683"/>
            <a:ext cx="3458396" cy="2316002"/>
          </a:xfrm>
          <a:custGeom>
            <a:avLst/>
            <a:gdLst/>
            <a:ahLst/>
            <a:cxnLst/>
            <a:rect l="l" t="t" r="r" b="b"/>
            <a:pathLst>
              <a:path w="3458396" h="2316002">
                <a:moveTo>
                  <a:pt x="0" y="0"/>
                </a:moveTo>
                <a:lnTo>
                  <a:pt x="3458396" y="0"/>
                </a:lnTo>
                <a:lnTo>
                  <a:pt x="3458396" y="2316002"/>
                </a:lnTo>
                <a:lnTo>
                  <a:pt x="0" y="2316002"/>
                </a:lnTo>
                <a:lnTo>
                  <a:pt x="0" y="0"/>
                </a:lnTo>
                <a:close/>
              </a:path>
            </a:pathLst>
          </a:custGeom>
          <a:blipFill>
            <a:blip r:embed="rId3"/>
            <a:stretch>
              <a:fillRect/>
            </a:stretch>
          </a:blipFill>
        </p:spPr>
      </p:sp>
      <p:grpSp>
        <p:nvGrpSpPr>
          <p:cNvPr id="13" name="Group 13"/>
          <p:cNvGrpSpPr/>
          <p:nvPr/>
        </p:nvGrpSpPr>
        <p:grpSpPr>
          <a:xfrm>
            <a:off x="13154733" y="-534836"/>
            <a:ext cx="4915934" cy="10858576"/>
            <a:chOff x="0" y="0"/>
            <a:chExt cx="1294732" cy="2859872"/>
          </a:xfrm>
        </p:grpSpPr>
        <p:sp>
          <p:nvSpPr>
            <p:cNvPr id="14" name="Freeform 14"/>
            <p:cNvSpPr/>
            <p:nvPr/>
          </p:nvSpPr>
          <p:spPr>
            <a:xfrm>
              <a:off x="0" y="0"/>
              <a:ext cx="1294732" cy="2859872"/>
            </a:xfrm>
            <a:custGeom>
              <a:avLst/>
              <a:gdLst/>
              <a:ahLst/>
              <a:cxnLst/>
              <a:rect l="l" t="t" r="r" b="b"/>
              <a:pathLst>
                <a:path w="1294732" h="2859872">
                  <a:moveTo>
                    <a:pt x="0" y="0"/>
                  </a:moveTo>
                  <a:lnTo>
                    <a:pt x="1294732" y="0"/>
                  </a:lnTo>
                  <a:lnTo>
                    <a:pt x="1294732" y="2859872"/>
                  </a:lnTo>
                  <a:lnTo>
                    <a:pt x="0" y="2859872"/>
                  </a:lnTo>
                  <a:close/>
                </a:path>
              </a:pathLst>
            </a:custGeom>
            <a:solidFill>
              <a:srgbClr val="076286">
                <a:alpha val="46667"/>
              </a:srgbClr>
            </a:solidFill>
          </p:spPr>
        </p:sp>
        <p:sp>
          <p:nvSpPr>
            <p:cNvPr id="15" name="TextBox 15"/>
            <p:cNvSpPr txBox="1"/>
            <p:nvPr/>
          </p:nvSpPr>
          <p:spPr>
            <a:xfrm>
              <a:off x="0" y="-38100"/>
              <a:ext cx="1294732" cy="2897972"/>
            </a:xfrm>
            <a:prstGeom prst="rect">
              <a:avLst/>
            </a:prstGeom>
          </p:spPr>
          <p:txBody>
            <a:bodyPr lIns="50800" tIns="50800" rIns="50800" bIns="50800" rtlCol="0" anchor="ctr"/>
            <a:lstStyle/>
            <a:p>
              <a:pPr algn="ctr">
                <a:lnSpc>
                  <a:spcPts val="2799"/>
                </a:lnSpc>
              </a:pPr>
              <a:endParaRPr/>
            </a:p>
          </p:txBody>
        </p:sp>
      </p:grpSp>
      <p:sp>
        <p:nvSpPr>
          <p:cNvPr id="16" name="Freeform 16"/>
          <p:cNvSpPr/>
          <p:nvPr/>
        </p:nvSpPr>
        <p:spPr>
          <a:xfrm>
            <a:off x="7298769" y="6389762"/>
            <a:ext cx="968931" cy="944708"/>
          </a:xfrm>
          <a:custGeom>
            <a:avLst/>
            <a:gdLst/>
            <a:ahLst/>
            <a:cxnLst/>
            <a:rect l="l" t="t" r="r" b="b"/>
            <a:pathLst>
              <a:path w="968931" h="944708">
                <a:moveTo>
                  <a:pt x="0" y="0"/>
                </a:moveTo>
                <a:lnTo>
                  <a:pt x="968931" y="0"/>
                </a:lnTo>
                <a:lnTo>
                  <a:pt x="968931" y="944707"/>
                </a:lnTo>
                <a:lnTo>
                  <a:pt x="0" y="9447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6414087" y="6389762"/>
            <a:ext cx="884682" cy="1028700"/>
          </a:xfrm>
          <a:custGeom>
            <a:avLst/>
            <a:gdLst/>
            <a:ahLst/>
            <a:cxnLst/>
            <a:rect l="l" t="t" r="r" b="b"/>
            <a:pathLst>
              <a:path w="884682" h="1028700">
                <a:moveTo>
                  <a:pt x="0" y="0"/>
                </a:moveTo>
                <a:lnTo>
                  <a:pt x="884682" y="0"/>
                </a:lnTo>
                <a:lnTo>
                  <a:pt x="884682" y="1028700"/>
                </a:lnTo>
                <a:lnTo>
                  <a:pt x="0" y="10287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13679757" y="1028700"/>
            <a:ext cx="3865886" cy="2265168"/>
          </a:xfrm>
          <a:custGeom>
            <a:avLst/>
            <a:gdLst/>
            <a:ahLst/>
            <a:cxnLst/>
            <a:rect l="l" t="t" r="r" b="b"/>
            <a:pathLst>
              <a:path w="3865886" h="2265168">
                <a:moveTo>
                  <a:pt x="0" y="0"/>
                </a:moveTo>
                <a:lnTo>
                  <a:pt x="3865886" y="0"/>
                </a:lnTo>
                <a:lnTo>
                  <a:pt x="3865886" y="2265168"/>
                </a:lnTo>
                <a:lnTo>
                  <a:pt x="0" y="2265168"/>
                </a:lnTo>
                <a:lnTo>
                  <a:pt x="0" y="0"/>
                </a:lnTo>
                <a:close/>
              </a:path>
            </a:pathLst>
          </a:custGeom>
          <a:blipFill>
            <a:blip r:embed="rId8"/>
            <a:stretch>
              <a:fillRect/>
            </a:stretch>
          </a:blipFill>
        </p:spPr>
      </p:sp>
      <p:sp>
        <p:nvSpPr>
          <p:cNvPr id="19" name="AutoShape 19"/>
          <p:cNvSpPr/>
          <p:nvPr/>
        </p:nvSpPr>
        <p:spPr>
          <a:xfrm>
            <a:off x="1139445" y="9658350"/>
            <a:ext cx="16276505" cy="38100"/>
          </a:xfrm>
          <a:prstGeom prst="line">
            <a:avLst/>
          </a:prstGeom>
          <a:ln w="38100" cap="flat">
            <a:solidFill>
              <a:srgbClr val="000000"/>
            </a:solidFill>
            <a:prstDash val="solid"/>
            <a:headEnd type="none" w="sm" len="sm"/>
            <a:tailEnd type="none" w="sm" len="sm"/>
          </a:ln>
        </p:spPr>
      </p:sp>
      <p:sp>
        <p:nvSpPr>
          <p:cNvPr id="20" name="Freeform 20"/>
          <p:cNvSpPr/>
          <p:nvPr/>
        </p:nvSpPr>
        <p:spPr>
          <a:xfrm>
            <a:off x="14234842" y="5931203"/>
            <a:ext cx="2755717" cy="3147810"/>
          </a:xfrm>
          <a:custGeom>
            <a:avLst/>
            <a:gdLst/>
            <a:ahLst/>
            <a:cxnLst/>
            <a:rect l="l" t="t" r="r" b="b"/>
            <a:pathLst>
              <a:path w="2755717" h="3147810">
                <a:moveTo>
                  <a:pt x="0" y="0"/>
                </a:moveTo>
                <a:lnTo>
                  <a:pt x="2755717" y="0"/>
                </a:lnTo>
                <a:lnTo>
                  <a:pt x="2755717" y="3147810"/>
                </a:lnTo>
                <a:lnTo>
                  <a:pt x="0" y="3147810"/>
                </a:lnTo>
                <a:lnTo>
                  <a:pt x="0" y="0"/>
                </a:lnTo>
                <a:close/>
              </a:path>
            </a:pathLst>
          </a:custGeom>
          <a:blipFill>
            <a:blip r:embed="rId9"/>
            <a:stretch>
              <a:fillRect l="-51872" r="-31753"/>
            </a:stretch>
          </a:blipFill>
        </p:spPr>
      </p:sp>
      <p:grpSp>
        <p:nvGrpSpPr>
          <p:cNvPr id="21" name="Group 21"/>
          <p:cNvGrpSpPr/>
          <p:nvPr/>
        </p:nvGrpSpPr>
        <p:grpSpPr>
          <a:xfrm>
            <a:off x="548743" y="1024612"/>
            <a:ext cx="5099225" cy="2708009"/>
            <a:chOff x="0" y="0"/>
            <a:chExt cx="6798967" cy="3610679"/>
          </a:xfrm>
        </p:grpSpPr>
        <p:sp>
          <p:nvSpPr>
            <p:cNvPr id="22" name="TextBox 22"/>
            <p:cNvSpPr txBox="1"/>
            <p:nvPr/>
          </p:nvSpPr>
          <p:spPr>
            <a:xfrm>
              <a:off x="0" y="3271347"/>
              <a:ext cx="6798967" cy="339331"/>
            </a:xfrm>
            <a:prstGeom prst="rect">
              <a:avLst/>
            </a:prstGeom>
          </p:spPr>
          <p:txBody>
            <a:bodyPr lIns="0" tIns="0" rIns="0" bIns="0" rtlCol="0" anchor="t">
              <a:spAutoFit/>
            </a:bodyPr>
            <a:lstStyle/>
            <a:p>
              <a:pPr algn="ctr">
                <a:lnSpc>
                  <a:spcPts val="2260"/>
                </a:lnSpc>
              </a:pPr>
              <a:r>
                <a:rPr lang="en-US" sz="1487" spc="327">
                  <a:solidFill>
                    <a:srgbClr val="000000"/>
                  </a:solidFill>
                  <a:latin typeface="Glacial Indifference"/>
                  <a:ea typeface="Glacial Indifference"/>
                  <a:cs typeface="Glacial Indifference"/>
                  <a:sym typeface="Glacial Indifference"/>
                </a:rPr>
                <a:t>QUE DEBEMOS SABER DE UN BAJO CAMPO</a:t>
              </a:r>
            </a:p>
          </p:txBody>
        </p:sp>
        <p:sp>
          <p:nvSpPr>
            <p:cNvPr id="23" name="TextBox 23"/>
            <p:cNvSpPr txBox="1"/>
            <p:nvPr/>
          </p:nvSpPr>
          <p:spPr>
            <a:xfrm>
              <a:off x="0" y="-47625"/>
              <a:ext cx="6798967" cy="339331"/>
            </a:xfrm>
            <a:prstGeom prst="rect">
              <a:avLst/>
            </a:prstGeom>
          </p:spPr>
          <p:txBody>
            <a:bodyPr lIns="0" tIns="0" rIns="0" bIns="0" rtlCol="0" anchor="t">
              <a:spAutoFit/>
            </a:bodyPr>
            <a:lstStyle/>
            <a:p>
              <a:pPr algn="ctr">
                <a:lnSpc>
                  <a:spcPts val="2260"/>
                </a:lnSpc>
              </a:pPr>
              <a:r>
                <a:rPr lang="en-US" sz="1487" spc="327">
                  <a:solidFill>
                    <a:srgbClr val="000000"/>
                  </a:solidFill>
                  <a:latin typeface="Glacial Indifference"/>
                  <a:ea typeface="Glacial Indifference"/>
                  <a:cs typeface="Glacial Indifference"/>
                  <a:sym typeface="Glacial Indifference"/>
                </a:rPr>
                <a:t>DESCRIPCIÓN TECNICA </a:t>
              </a:r>
            </a:p>
          </p:txBody>
        </p:sp>
        <p:sp>
          <p:nvSpPr>
            <p:cNvPr id="24" name="TextBox 24"/>
            <p:cNvSpPr txBox="1"/>
            <p:nvPr/>
          </p:nvSpPr>
          <p:spPr>
            <a:xfrm>
              <a:off x="0" y="715413"/>
              <a:ext cx="6798967" cy="2322180"/>
            </a:xfrm>
            <a:prstGeom prst="rect">
              <a:avLst/>
            </a:prstGeom>
          </p:spPr>
          <p:txBody>
            <a:bodyPr lIns="0" tIns="0" rIns="0" bIns="0" rtlCol="0" anchor="t">
              <a:spAutoFit/>
            </a:bodyPr>
            <a:lstStyle/>
            <a:p>
              <a:pPr algn="ctr">
                <a:lnSpc>
                  <a:spcPts val="6697"/>
                </a:lnSpc>
              </a:pPr>
              <a:r>
                <a:rPr lang="en-US" sz="6258" spc="219">
                  <a:solidFill>
                    <a:srgbClr val="000000"/>
                  </a:solidFill>
                  <a:latin typeface="Garet"/>
                  <a:ea typeface="Garet"/>
                  <a:cs typeface="Garet"/>
                  <a:sym typeface="Garet"/>
                </a:rPr>
                <a:t>O-SCAN ESAOTE </a:t>
              </a:r>
            </a:p>
          </p:txBody>
        </p:sp>
      </p:grpSp>
      <p:grpSp>
        <p:nvGrpSpPr>
          <p:cNvPr id="25" name="Group 25"/>
          <p:cNvGrpSpPr/>
          <p:nvPr/>
        </p:nvGrpSpPr>
        <p:grpSpPr>
          <a:xfrm>
            <a:off x="13806730" y="4282067"/>
            <a:ext cx="3498475" cy="1469849"/>
            <a:chOff x="0" y="0"/>
            <a:chExt cx="4664633" cy="1959799"/>
          </a:xfrm>
        </p:grpSpPr>
        <p:sp>
          <p:nvSpPr>
            <p:cNvPr id="26" name="TextBox 26"/>
            <p:cNvSpPr txBox="1"/>
            <p:nvPr/>
          </p:nvSpPr>
          <p:spPr>
            <a:xfrm>
              <a:off x="0" y="1713381"/>
              <a:ext cx="4664633" cy="246419"/>
            </a:xfrm>
            <a:prstGeom prst="rect">
              <a:avLst/>
            </a:prstGeom>
          </p:spPr>
          <p:txBody>
            <a:bodyPr lIns="0" tIns="0" rIns="0" bIns="0" rtlCol="0" anchor="t">
              <a:spAutoFit/>
            </a:bodyPr>
            <a:lstStyle/>
            <a:p>
              <a:pPr algn="ctr">
                <a:lnSpc>
                  <a:spcPts val="1637"/>
                </a:lnSpc>
              </a:pPr>
              <a:r>
                <a:rPr lang="en-US" sz="1077" spc="237">
                  <a:solidFill>
                    <a:srgbClr val="000000"/>
                  </a:solidFill>
                  <a:latin typeface="Glacial Indifference"/>
                  <a:ea typeface="Glacial Indifference"/>
                  <a:cs typeface="Glacial Indifference"/>
                  <a:sym typeface="Glacial Indifference"/>
                </a:rPr>
                <a:t>RESONANCIA OSTEOARTICULAR</a:t>
              </a:r>
            </a:p>
          </p:txBody>
        </p:sp>
        <p:sp>
          <p:nvSpPr>
            <p:cNvPr id="27" name="TextBox 27"/>
            <p:cNvSpPr txBox="1"/>
            <p:nvPr/>
          </p:nvSpPr>
          <p:spPr>
            <a:xfrm>
              <a:off x="0" y="-38100"/>
              <a:ext cx="4664633" cy="246419"/>
            </a:xfrm>
            <a:prstGeom prst="rect">
              <a:avLst/>
            </a:prstGeom>
          </p:spPr>
          <p:txBody>
            <a:bodyPr lIns="0" tIns="0" rIns="0" bIns="0" rtlCol="0" anchor="t">
              <a:spAutoFit/>
            </a:bodyPr>
            <a:lstStyle/>
            <a:p>
              <a:pPr algn="ctr">
                <a:lnSpc>
                  <a:spcPts val="1637"/>
                </a:lnSpc>
              </a:pPr>
              <a:r>
                <a:rPr lang="en-US" sz="1077" spc="237">
                  <a:solidFill>
                    <a:srgbClr val="000000"/>
                  </a:solidFill>
                  <a:latin typeface="Glacial Indifference"/>
                  <a:ea typeface="Glacial Indifference"/>
                  <a:cs typeface="Glacial Indifference"/>
                  <a:sym typeface="Glacial Indifference"/>
                </a:rPr>
                <a:t>COMENZAMOS</a:t>
              </a:r>
            </a:p>
          </p:txBody>
        </p:sp>
        <p:sp>
          <p:nvSpPr>
            <p:cNvPr id="28" name="TextBox 28"/>
            <p:cNvSpPr txBox="1"/>
            <p:nvPr/>
          </p:nvSpPr>
          <p:spPr>
            <a:xfrm>
              <a:off x="0" y="437588"/>
              <a:ext cx="4664633" cy="1166814"/>
            </a:xfrm>
            <a:prstGeom prst="rect">
              <a:avLst/>
            </a:prstGeom>
          </p:spPr>
          <p:txBody>
            <a:bodyPr lIns="0" tIns="0" rIns="0" bIns="0" rtlCol="0" anchor="t">
              <a:spAutoFit/>
            </a:bodyPr>
            <a:lstStyle/>
            <a:p>
              <a:pPr algn="ctr">
                <a:lnSpc>
                  <a:spcPts val="3388"/>
                </a:lnSpc>
              </a:pPr>
              <a:r>
                <a:rPr lang="en-US" sz="3167" spc="110">
                  <a:solidFill>
                    <a:srgbClr val="000000"/>
                  </a:solidFill>
                  <a:latin typeface="Garet"/>
                  <a:ea typeface="Garet"/>
                  <a:cs typeface="Garet"/>
                  <a:sym typeface="Garet"/>
                </a:rPr>
                <a:t>PROTOCOLO DE ESTUDIOS</a:t>
              </a:r>
            </a:p>
          </p:txBody>
        </p:sp>
      </p:grpSp>
      <p:grpSp>
        <p:nvGrpSpPr>
          <p:cNvPr id="29" name="Group 29"/>
          <p:cNvGrpSpPr/>
          <p:nvPr/>
        </p:nvGrpSpPr>
        <p:grpSpPr>
          <a:xfrm>
            <a:off x="5416925" y="4665092"/>
            <a:ext cx="3498475" cy="956816"/>
            <a:chOff x="0" y="0"/>
            <a:chExt cx="4664633" cy="1275755"/>
          </a:xfrm>
        </p:grpSpPr>
        <p:sp>
          <p:nvSpPr>
            <p:cNvPr id="30" name="TextBox 30"/>
            <p:cNvSpPr txBox="1"/>
            <p:nvPr/>
          </p:nvSpPr>
          <p:spPr>
            <a:xfrm>
              <a:off x="0" y="1094703"/>
              <a:ext cx="4664633" cy="181052"/>
            </a:xfrm>
            <a:prstGeom prst="rect">
              <a:avLst/>
            </a:prstGeom>
          </p:spPr>
          <p:txBody>
            <a:bodyPr lIns="0" tIns="0" rIns="0" bIns="0" rtlCol="0" anchor="t">
              <a:spAutoFit/>
            </a:bodyPr>
            <a:lstStyle/>
            <a:p>
              <a:pPr algn="ctr">
                <a:lnSpc>
                  <a:spcPts val="1181"/>
                </a:lnSpc>
              </a:pPr>
              <a:r>
                <a:rPr lang="en-US" sz="777" spc="171">
                  <a:solidFill>
                    <a:srgbClr val="000000"/>
                  </a:solidFill>
                  <a:latin typeface="Glacial Indifference"/>
                  <a:ea typeface="Glacial Indifference"/>
                  <a:cs typeface="Glacial Indifference"/>
                  <a:sym typeface="Glacial Indifference"/>
                </a:rPr>
                <a:t>CON QUE BOBINAS TRABAJAMOS ?</a:t>
              </a:r>
            </a:p>
          </p:txBody>
        </p:sp>
        <p:sp>
          <p:nvSpPr>
            <p:cNvPr id="31" name="TextBox 31"/>
            <p:cNvSpPr txBox="1"/>
            <p:nvPr/>
          </p:nvSpPr>
          <p:spPr>
            <a:xfrm>
              <a:off x="0" y="-28575"/>
              <a:ext cx="4664633" cy="181052"/>
            </a:xfrm>
            <a:prstGeom prst="rect">
              <a:avLst/>
            </a:prstGeom>
          </p:spPr>
          <p:txBody>
            <a:bodyPr lIns="0" tIns="0" rIns="0" bIns="0" rtlCol="0" anchor="t">
              <a:spAutoFit/>
            </a:bodyPr>
            <a:lstStyle/>
            <a:p>
              <a:pPr algn="ctr">
                <a:lnSpc>
                  <a:spcPts val="1181"/>
                </a:lnSpc>
              </a:pPr>
              <a:r>
                <a:rPr lang="en-US" sz="777" spc="171">
                  <a:solidFill>
                    <a:srgbClr val="000000"/>
                  </a:solidFill>
                  <a:latin typeface="Glacial Indifference"/>
                  <a:ea typeface="Glacial Indifference"/>
                  <a:cs typeface="Glacial Indifference"/>
                  <a:sym typeface="Glacial Indifference"/>
                </a:rPr>
                <a:t>IMPORTANTE</a:t>
              </a:r>
            </a:p>
          </p:txBody>
        </p:sp>
        <p:sp>
          <p:nvSpPr>
            <p:cNvPr id="32" name="TextBox 32"/>
            <p:cNvSpPr txBox="1"/>
            <p:nvPr/>
          </p:nvSpPr>
          <p:spPr>
            <a:xfrm>
              <a:off x="0" y="381746"/>
              <a:ext cx="4664633" cy="594453"/>
            </a:xfrm>
            <a:prstGeom prst="rect">
              <a:avLst/>
            </a:prstGeom>
          </p:spPr>
          <p:txBody>
            <a:bodyPr lIns="0" tIns="0" rIns="0" bIns="0" rtlCol="0" anchor="t">
              <a:spAutoFit/>
            </a:bodyPr>
            <a:lstStyle/>
            <a:p>
              <a:pPr algn="ctr">
                <a:lnSpc>
                  <a:spcPts val="3388"/>
                </a:lnSpc>
              </a:pPr>
              <a:r>
                <a:rPr lang="en-US" sz="3167" spc="110">
                  <a:solidFill>
                    <a:srgbClr val="000000"/>
                  </a:solidFill>
                  <a:latin typeface="Garet"/>
                  <a:ea typeface="Garet"/>
                  <a:cs typeface="Garet"/>
                  <a:sym typeface="Garet"/>
                </a:rPr>
                <a:t>BOBINAS</a:t>
              </a:r>
            </a:p>
          </p:txBody>
        </p:sp>
      </p:grpSp>
      <p:grpSp>
        <p:nvGrpSpPr>
          <p:cNvPr id="33" name="Group 33"/>
          <p:cNvGrpSpPr/>
          <p:nvPr/>
        </p:nvGrpSpPr>
        <p:grpSpPr>
          <a:xfrm>
            <a:off x="9237619" y="4373390"/>
            <a:ext cx="3498475" cy="1203440"/>
            <a:chOff x="0" y="0"/>
            <a:chExt cx="4664633" cy="1604586"/>
          </a:xfrm>
        </p:grpSpPr>
        <p:sp>
          <p:nvSpPr>
            <p:cNvPr id="34" name="TextBox 34"/>
            <p:cNvSpPr txBox="1"/>
            <p:nvPr/>
          </p:nvSpPr>
          <p:spPr>
            <a:xfrm>
              <a:off x="0" y="1423534"/>
              <a:ext cx="4664633" cy="181052"/>
            </a:xfrm>
            <a:prstGeom prst="rect">
              <a:avLst/>
            </a:prstGeom>
          </p:spPr>
          <p:txBody>
            <a:bodyPr lIns="0" tIns="0" rIns="0" bIns="0" rtlCol="0" anchor="t">
              <a:spAutoFit/>
            </a:bodyPr>
            <a:lstStyle/>
            <a:p>
              <a:pPr algn="ctr">
                <a:lnSpc>
                  <a:spcPts val="1181"/>
                </a:lnSpc>
              </a:pPr>
              <a:r>
                <a:rPr lang="en-US" sz="777" spc="171">
                  <a:solidFill>
                    <a:srgbClr val="000000"/>
                  </a:solidFill>
                  <a:latin typeface="Glacial Indifference"/>
                  <a:ea typeface="Glacial Indifference"/>
                  <a:cs typeface="Glacial Indifference"/>
                  <a:sym typeface="Glacial Indifference"/>
                </a:rPr>
                <a:t>NUESTRA CARTA DE PRESENTACIÓN</a:t>
              </a:r>
            </a:p>
          </p:txBody>
        </p:sp>
        <p:sp>
          <p:nvSpPr>
            <p:cNvPr id="35" name="TextBox 35"/>
            <p:cNvSpPr txBox="1"/>
            <p:nvPr/>
          </p:nvSpPr>
          <p:spPr>
            <a:xfrm>
              <a:off x="0" y="-28575"/>
              <a:ext cx="4664633" cy="181052"/>
            </a:xfrm>
            <a:prstGeom prst="rect">
              <a:avLst/>
            </a:prstGeom>
          </p:spPr>
          <p:txBody>
            <a:bodyPr lIns="0" tIns="0" rIns="0" bIns="0" rtlCol="0" anchor="t">
              <a:spAutoFit/>
            </a:bodyPr>
            <a:lstStyle/>
            <a:p>
              <a:pPr algn="ctr">
                <a:lnSpc>
                  <a:spcPts val="1181"/>
                </a:lnSpc>
              </a:pPr>
              <a:r>
                <a:rPr lang="en-US" sz="777" spc="171">
                  <a:solidFill>
                    <a:srgbClr val="000000"/>
                  </a:solidFill>
                  <a:latin typeface="Glacial Indifference"/>
                  <a:ea typeface="Glacial Indifference"/>
                  <a:cs typeface="Glacial Indifference"/>
                  <a:sym typeface="Glacial Indifference"/>
                </a:rPr>
                <a:t>IMPORTANTE</a:t>
              </a:r>
            </a:p>
          </p:txBody>
        </p:sp>
        <p:sp>
          <p:nvSpPr>
            <p:cNvPr id="36" name="TextBox 36"/>
            <p:cNvSpPr txBox="1"/>
            <p:nvPr/>
          </p:nvSpPr>
          <p:spPr>
            <a:xfrm>
              <a:off x="0" y="362696"/>
              <a:ext cx="4664633" cy="942335"/>
            </a:xfrm>
            <a:prstGeom prst="rect">
              <a:avLst/>
            </a:prstGeom>
          </p:spPr>
          <p:txBody>
            <a:bodyPr lIns="0" tIns="0" rIns="0" bIns="0" rtlCol="0" anchor="t">
              <a:spAutoFit/>
            </a:bodyPr>
            <a:lstStyle/>
            <a:p>
              <a:pPr algn="ctr">
                <a:lnSpc>
                  <a:spcPts val="2746"/>
                </a:lnSpc>
              </a:pPr>
              <a:r>
                <a:rPr lang="en-US" sz="2567" spc="89">
                  <a:solidFill>
                    <a:srgbClr val="000000"/>
                  </a:solidFill>
                  <a:latin typeface="Garet"/>
                  <a:ea typeface="Garet"/>
                  <a:cs typeface="Garet"/>
                  <a:sym typeface="Garet"/>
                </a:rPr>
                <a:t>PROTOCOLO DE POSICIONAMIENTO</a:t>
              </a:r>
            </a:p>
          </p:txBody>
        </p:sp>
      </p:grpSp>
      <p:sp>
        <p:nvSpPr>
          <p:cNvPr id="37" name="AutoShape 37"/>
          <p:cNvSpPr/>
          <p:nvPr/>
        </p:nvSpPr>
        <p:spPr>
          <a:xfrm>
            <a:off x="982750" y="519119"/>
            <a:ext cx="16276505" cy="38100"/>
          </a:xfrm>
          <a:prstGeom prst="line">
            <a:avLst/>
          </a:prstGeom>
          <a:ln w="38100" cap="flat">
            <a:solidFill>
              <a:srgbClr val="000000"/>
            </a:solidFill>
            <a:prstDash val="solid"/>
            <a:headEnd type="none" w="sm" len="sm"/>
            <a:tailEnd type="none" w="sm" len="sm"/>
          </a:ln>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24843" y="-534836"/>
            <a:ext cx="1563157" cy="10858576"/>
            <a:chOff x="0" y="0"/>
            <a:chExt cx="411696" cy="2859872"/>
          </a:xfrm>
        </p:grpSpPr>
        <p:sp>
          <p:nvSpPr>
            <p:cNvPr id="3" name="Freeform 3"/>
            <p:cNvSpPr/>
            <p:nvPr/>
          </p:nvSpPr>
          <p:spPr>
            <a:xfrm>
              <a:off x="0" y="0"/>
              <a:ext cx="411696" cy="2859872"/>
            </a:xfrm>
            <a:custGeom>
              <a:avLst/>
              <a:gdLst/>
              <a:ahLst/>
              <a:cxnLst/>
              <a:rect l="l" t="t" r="r" b="b"/>
              <a:pathLst>
                <a:path w="411696" h="2859872">
                  <a:moveTo>
                    <a:pt x="0" y="0"/>
                  </a:moveTo>
                  <a:lnTo>
                    <a:pt x="411696" y="0"/>
                  </a:lnTo>
                  <a:lnTo>
                    <a:pt x="411696" y="2859872"/>
                  </a:lnTo>
                  <a:lnTo>
                    <a:pt x="0" y="2859872"/>
                  </a:lnTo>
                  <a:close/>
                </a:path>
              </a:pathLst>
            </a:custGeom>
            <a:solidFill>
              <a:srgbClr val="1C8EF4"/>
            </a:solidFill>
          </p:spPr>
        </p:sp>
        <p:sp>
          <p:nvSpPr>
            <p:cNvPr id="4" name="TextBox 4"/>
            <p:cNvSpPr txBox="1"/>
            <p:nvPr/>
          </p:nvSpPr>
          <p:spPr>
            <a:xfrm>
              <a:off x="0" y="-38100"/>
              <a:ext cx="411696" cy="2897972"/>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1028700" y="2847706"/>
            <a:ext cx="4038416" cy="4591588"/>
          </a:xfrm>
          <a:custGeom>
            <a:avLst/>
            <a:gdLst/>
            <a:ahLst/>
            <a:cxnLst/>
            <a:rect l="l" t="t" r="r" b="b"/>
            <a:pathLst>
              <a:path w="4038416" h="4591588">
                <a:moveTo>
                  <a:pt x="0" y="0"/>
                </a:moveTo>
                <a:lnTo>
                  <a:pt x="4038416" y="0"/>
                </a:lnTo>
                <a:lnTo>
                  <a:pt x="4038416" y="4591588"/>
                </a:lnTo>
                <a:lnTo>
                  <a:pt x="0" y="4591588"/>
                </a:lnTo>
                <a:lnTo>
                  <a:pt x="0" y="0"/>
                </a:lnTo>
                <a:close/>
              </a:path>
            </a:pathLst>
          </a:custGeom>
          <a:blipFill>
            <a:blip r:embed="rId2"/>
            <a:stretch>
              <a:fillRect t="-17607" r="-99999" b="-192"/>
            </a:stretch>
          </a:blipFill>
        </p:spPr>
      </p:sp>
      <p:sp>
        <p:nvSpPr>
          <p:cNvPr id="6" name="Freeform 6"/>
          <p:cNvSpPr/>
          <p:nvPr/>
        </p:nvSpPr>
        <p:spPr>
          <a:xfrm>
            <a:off x="5073508" y="4110305"/>
            <a:ext cx="4317043" cy="2778599"/>
          </a:xfrm>
          <a:custGeom>
            <a:avLst/>
            <a:gdLst/>
            <a:ahLst/>
            <a:cxnLst/>
            <a:rect l="l" t="t" r="r" b="b"/>
            <a:pathLst>
              <a:path w="4317043" h="2778599">
                <a:moveTo>
                  <a:pt x="0" y="0"/>
                </a:moveTo>
                <a:lnTo>
                  <a:pt x="4317044" y="0"/>
                </a:lnTo>
                <a:lnTo>
                  <a:pt x="4317044" y="2778599"/>
                </a:lnTo>
                <a:lnTo>
                  <a:pt x="0" y="2778599"/>
                </a:lnTo>
                <a:lnTo>
                  <a:pt x="0" y="0"/>
                </a:lnTo>
                <a:close/>
              </a:path>
            </a:pathLst>
          </a:custGeom>
          <a:blipFill>
            <a:blip r:embed="rId3"/>
            <a:stretch>
              <a:fillRect l="-110323" t="-26205" b="-7337"/>
            </a:stretch>
          </a:blipFill>
        </p:spPr>
      </p:sp>
      <p:sp>
        <p:nvSpPr>
          <p:cNvPr id="7" name="Freeform 7"/>
          <p:cNvSpPr/>
          <p:nvPr/>
        </p:nvSpPr>
        <p:spPr>
          <a:xfrm>
            <a:off x="10562127" y="2128369"/>
            <a:ext cx="4991016" cy="6208547"/>
          </a:xfrm>
          <a:custGeom>
            <a:avLst/>
            <a:gdLst/>
            <a:ahLst/>
            <a:cxnLst/>
            <a:rect l="l" t="t" r="r" b="b"/>
            <a:pathLst>
              <a:path w="4991016" h="6208547">
                <a:moveTo>
                  <a:pt x="0" y="0"/>
                </a:moveTo>
                <a:lnTo>
                  <a:pt x="4991015" y="0"/>
                </a:lnTo>
                <a:lnTo>
                  <a:pt x="4991015" y="6208547"/>
                </a:lnTo>
                <a:lnTo>
                  <a:pt x="0" y="6208547"/>
                </a:lnTo>
                <a:lnTo>
                  <a:pt x="0" y="0"/>
                </a:lnTo>
                <a:close/>
              </a:path>
            </a:pathLst>
          </a:custGeom>
          <a:blipFill>
            <a:blip r:embed="rId4"/>
            <a:stretch>
              <a:fillRect/>
            </a:stretch>
          </a:blipFill>
        </p:spPr>
      </p:sp>
      <p:sp>
        <p:nvSpPr>
          <p:cNvPr id="8" name="TextBox 8"/>
          <p:cNvSpPr txBox="1"/>
          <p:nvPr/>
        </p:nvSpPr>
        <p:spPr>
          <a:xfrm rot="-5400000">
            <a:off x="14574692" y="4992359"/>
            <a:ext cx="5735483" cy="480568"/>
          </a:xfrm>
          <a:prstGeom prst="rect">
            <a:avLst/>
          </a:prstGeom>
        </p:spPr>
        <p:txBody>
          <a:bodyPr lIns="0" tIns="0" rIns="0" bIns="0" rtlCol="0" anchor="t">
            <a:spAutoFit/>
          </a:bodyPr>
          <a:lstStyle/>
          <a:p>
            <a:pPr algn="l">
              <a:lnSpc>
                <a:spcPts val="3962"/>
              </a:lnSpc>
            </a:pPr>
            <a:r>
              <a:rPr lang="en-US" sz="2830" u="sng">
                <a:solidFill>
                  <a:srgbClr val="00132D"/>
                </a:solidFill>
                <a:latin typeface="Garet"/>
                <a:ea typeface="Garet"/>
                <a:cs typeface="Garet"/>
                <a:sym typeface="Garet"/>
              </a:rPr>
              <a:t>Protocolo de Posicionamiento</a:t>
            </a:r>
          </a:p>
        </p:txBody>
      </p:sp>
      <p:sp>
        <p:nvSpPr>
          <p:cNvPr id="9" name="TextBox 9"/>
          <p:cNvSpPr txBox="1"/>
          <p:nvPr/>
        </p:nvSpPr>
        <p:spPr>
          <a:xfrm>
            <a:off x="488007" y="1184436"/>
            <a:ext cx="5866111" cy="580390"/>
          </a:xfrm>
          <a:prstGeom prst="rect">
            <a:avLst/>
          </a:prstGeom>
        </p:spPr>
        <p:txBody>
          <a:bodyPr lIns="0" tIns="0" rIns="0" bIns="0" rtlCol="0" anchor="t">
            <a:spAutoFit/>
          </a:bodyPr>
          <a:lstStyle/>
          <a:p>
            <a:pPr algn="ctr">
              <a:lnSpc>
                <a:spcPts val="4759"/>
              </a:lnSpc>
            </a:pPr>
            <a:r>
              <a:rPr lang="en-US" sz="3399" b="1">
                <a:solidFill>
                  <a:srgbClr val="00132D"/>
                </a:solidFill>
                <a:latin typeface="Garet Bold"/>
                <a:ea typeface="Garet Bold"/>
                <a:cs typeface="Garet Bold"/>
                <a:sym typeface="Garet Bold"/>
              </a:rPr>
              <a:t>Ejemplo Posicionamiento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860442" y="3232633"/>
            <a:ext cx="10287000" cy="3821734"/>
            <a:chOff x="0" y="0"/>
            <a:chExt cx="2709333" cy="1006547"/>
          </a:xfrm>
        </p:grpSpPr>
        <p:sp>
          <p:nvSpPr>
            <p:cNvPr id="3" name="Freeform 3"/>
            <p:cNvSpPr/>
            <p:nvPr/>
          </p:nvSpPr>
          <p:spPr>
            <a:xfrm>
              <a:off x="0" y="0"/>
              <a:ext cx="2709333" cy="1006547"/>
            </a:xfrm>
            <a:custGeom>
              <a:avLst/>
              <a:gdLst/>
              <a:ahLst/>
              <a:cxnLst/>
              <a:rect l="l" t="t" r="r" b="b"/>
              <a:pathLst>
                <a:path w="2709333" h="1006547">
                  <a:moveTo>
                    <a:pt x="0" y="0"/>
                  </a:moveTo>
                  <a:lnTo>
                    <a:pt x="2709333" y="0"/>
                  </a:lnTo>
                  <a:lnTo>
                    <a:pt x="2709333" y="1006547"/>
                  </a:lnTo>
                  <a:lnTo>
                    <a:pt x="0" y="1006547"/>
                  </a:lnTo>
                  <a:close/>
                </a:path>
              </a:pathLst>
            </a:custGeom>
            <a:solidFill>
              <a:srgbClr val="F2C70F">
                <a:alpha val="46667"/>
              </a:srgbClr>
            </a:solidFill>
          </p:spPr>
        </p:sp>
        <p:sp>
          <p:nvSpPr>
            <p:cNvPr id="4" name="TextBox 4"/>
            <p:cNvSpPr txBox="1"/>
            <p:nvPr/>
          </p:nvSpPr>
          <p:spPr>
            <a:xfrm>
              <a:off x="0" y="-38100"/>
              <a:ext cx="2709333" cy="1044647"/>
            </a:xfrm>
            <a:prstGeom prst="rect">
              <a:avLst/>
            </a:prstGeom>
          </p:spPr>
          <p:txBody>
            <a:bodyPr lIns="50800" tIns="50800" rIns="50800" bIns="50800" rtlCol="0" anchor="ctr"/>
            <a:lstStyle/>
            <a:p>
              <a:pPr algn="ctr">
                <a:lnSpc>
                  <a:spcPts val="2799"/>
                </a:lnSpc>
              </a:pPr>
              <a:endParaRPr/>
            </a:p>
          </p:txBody>
        </p:sp>
      </p:grpSp>
      <p:grpSp>
        <p:nvGrpSpPr>
          <p:cNvPr id="5" name="Group 5"/>
          <p:cNvGrpSpPr/>
          <p:nvPr/>
        </p:nvGrpSpPr>
        <p:grpSpPr>
          <a:xfrm>
            <a:off x="200536" y="0"/>
            <a:ext cx="4892539" cy="10287000"/>
            <a:chOff x="0" y="0"/>
            <a:chExt cx="1288570" cy="2709333"/>
          </a:xfrm>
        </p:grpSpPr>
        <p:sp>
          <p:nvSpPr>
            <p:cNvPr id="6" name="Freeform 6"/>
            <p:cNvSpPr/>
            <p:nvPr/>
          </p:nvSpPr>
          <p:spPr>
            <a:xfrm>
              <a:off x="0" y="0"/>
              <a:ext cx="1288570" cy="2709333"/>
            </a:xfrm>
            <a:custGeom>
              <a:avLst/>
              <a:gdLst/>
              <a:ahLst/>
              <a:cxnLst/>
              <a:rect l="l" t="t" r="r" b="b"/>
              <a:pathLst>
                <a:path w="1288570" h="2709333">
                  <a:moveTo>
                    <a:pt x="0" y="0"/>
                  </a:moveTo>
                  <a:lnTo>
                    <a:pt x="1288570" y="0"/>
                  </a:lnTo>
                  <a:lnTo>
                    <a:pt x="1288570" y="2709333"/>
                  </a:lnTo>
                  <a:lnTo>
                    <a:pt x="0" y="2709333"/>
                  </a:lnTo>
                  <a:close/>
                </a:path>
              </a:pathLst>
            </a:custGeom>
            <a:solidFill>
              <a:srgbClr val="749F6B">
                <a:alpha val="46667"/>
              </a:srgbClr>
            </a:solidFill>
          </p:spPr>
        </p:sp>
        <p:sp>
          <p:nvSpPr>
            <p:cNvPr id="7" name="TextBox 7"/>
            <p:cNvSpPr txBox="1"/>
            <p:nvPr/>
          </p:nvSpPr>
          <p:spPr>
            <a:xfrm>
              <a:off x="0" y="-38100"/>
              <a:ext cx="1288570" cy="2747433"/>
            </a:xfrm>
            <a:prstGeom prst="rect">
              <a:avLst/>
            </a:prstGeom>
          </p:spPr>
          <p:txBody>
            <a:bodyPr lIns="50800" tIns="50800" rIns="50800" bIns="50800" rtlCol="0" anchor="ctr"/>
            <a:lstStyle/>
            <a:p>
              <a:pPr algn="ctr">
                <a:lnSpc>
                  <a:spcPts val="2799"/>
                </a:lnSpc>
              </a:pPr>
              <a:endParaRPr/>
            </a:p>
          </p:txBody>
        </p:sp>
      </p:grpSp>
      <p:sp>
        <p:nvSpPr>
          <p:cNvPr id="8" name="Freeform 8"/>
          <p:cNvSpPr/>
          <p:nvPr/>
        </p:nvSpPr>
        <p:spPr>
          <a:xfrm>
            <a:off x="1028700" y="5621908"/>
            <a:ext cx="3656135" cy="3220167"/>
          </a:xfrm>
          <a:custGeom>
            <a:avLst/>
            <a:gdLst/>
            <a:ahLst/>
            <a:cxnLst/>
            <a:rect l="l" t="t" r="r" b="b"/>
            <a:pathLst>
              <a:path w="3656135" h="3220167">
                <a:moveTo>
                  <a:pt x="0" y="0"/>
                </a:moveTo>
                <a:lnTo>
                  <a:pt x="3656135" y="0"/>
                </a:lnTo>
                <a:lnTo>
                  <a:pt x="3656135" y="3220167"/>
                </a:lnTo>
                <a:lnTo>
                  <a:pt x="0" y="3220167"/>
                </a:lnTo>
                <a:lnTo>
                  <a:pt x="0" y="0"/>
                </a:lnTo>
                <a:close/>
              </a:path>
            </a:pathLst>
          </a:custGeom>
          <a:blipFill>
            <a:blip r:embed="rId2"/>
            <a:stretch>
              <a:fillRect l="-8864" r="-8864"/>
            </a:stretch>
          </a:blipFill>
        </p:spPr>
      </p:sp>
      <p:grpSp>
        <p:nvGrpSpPr>
          <p:cNvPr id="9" name="Group 9"/>
          <p:cNvGrpSpPr/>
          <p:nvPr/>
        </p:nvGrpSpPr>
        <p:grpSpPr>
          <a:xfrm rot="5400000">
            <a:off x="5891567" y="3023833"/>
            <a:ext cx="10287000" cy="4239333"/>
            <a:chOff x="0" y="0"/>
            <a:chExt cx="2709333" cy="1116532"/>
          </a:xfrm>
        </p:grpSpPr>
        <p:sp>
          <p:nvSpPr>
            <p:cNvPr id="10" name="Freeform 10"/>
            <p:cNvSpPr/>
            <p:nvPr/>
          </p:nvSpPr>
          <p:spPr>
            <a:xfrm>
              <a:off x="0" y="0"/>
              <a:ext cx="2709333" cy="1116532"/>
            </a:xfrm>
            <a:custGeom>
              <a:avLst/>
              <a:gdLst/>
              <a:ahLst/>
              <a:cxnLst/>
              <a:rect l="l" t="t" r="r" b="b"/>
              <a:pathLst>
                <a:path w="2709333" h="1116532">
                  <a:moveTo>
                    <a:pt x="0" y="0"/>
                  </a:moveTo>
                  <a:lnTo>
                    <a:pt x="2709333" y="0"/>
                  </a:lnTo>
                  <a:lnTo>
                    <a:pt x="2709333" y="1116532"/>
                  </a:lnTo>
                  <a:lnTo>
                    <a:pt x="0" y="1116532"/>
                  </a:lnTo>
                  <a:close/>
                </a:path>
              </a:pathLst>
            </a:custGeom>
            <a:solidFill>
              <a:srgbClr val="1C8EF4">
                <a:alpha val="50980"/>
              </a:srgbClr>
            </a:solidFill>
          </p:spPr>
        </p:sp>
        <p:sp>
          <p:nvSpPr>
            <p:cNvPr id="11" name="TextBox 11"/>
            <p:cNvSpPr txBox="1"/>
            <p:nvPr/>
          </p:nvSpPr>
          <p:spPr>
            <a:xfrm>
              <a:off x="0" y="-38100"/>
              <a:ext cx="2709333" cy="1154632"/>
            </a:xfrm>
            <a:prstGeom prst="rect">
              <a:avLst/>
            </a:prstGeom>
          </p:spPr>
          <p:txBody>
            <a:bodyPr lIns="50800" tIns="50800" rIns="50800" bIns="50800" rtlCol="0" anchor="ctr"/>
            <a:lstStyle/>
            <a:p>
              <a:pPr algn="ctr">
                <a:lnSpc>
                  <a:spcPts val="2799"/>
                </a:lnSpc>
              </a:pPr>
              <a:endParaRPr/>
            </a:p>
          </p:txBody>
        </p:sp>
      </p:grpSp>
      <p:sp>
        <p:nvSpPr>
          <p:cNvPr id="12" name="Freeform 12"/>
          <p:cNvSpPr/>
          <p:nvPr/>
        </p:nvSpPr>
        <p:spPr>
          <a:xfrm>
            <a:off x="9486309" y="6564959"/>
            <a:ext cx="3337604" cy="2235111"/>
          </a:xfrm>
          <a:custGeom>
            <a:avLst/>
            <a:gdLst/>
            <a:ahLst/>
            <a:cxnLst/>
            <a:rect l="l" t="t" r="r" b="b"/>
            <a:pathLst>
              <a:path w="3337604" h="2235111">
                <a:moveTo>
                  <a:pt x="0" y="0"/>
                </a:moveTo>
                <a:lnTo>
                  <a:pt x="3337605" y="0"/>
                </a:lnTo>
                <a:lnTo>
                  <a:pt x="3337605" y="2235110"/>
                </a:lnTo>
                <a:lnTo>
                  <a:pt x="0" y="2235110"/>
                </a:lnTo>
                <a:lnTo>
                  <a:pt x="0" y="0"/>
                </a:lnTo>
                <a:close/>
              </a:path>
            </a:pathLst>
          </a:custGeom>
          <a:blipFill>
            <a:blip r:embed="rId3"/>
            <a:stretch>
              <a:fillRect/>
            </a:stretch>
          </a:blipFill>
        </p:spPr>
      </p:sp>
      <p:grpSp>
        <p:nvGrpSpPr>
          <p:cNvPr id="13" name="Group 13"/>
          <p:cNvGrpSpPr/>
          <p:nvPr/>
        </p:nvGrpSpPr>
        <p:grpSpPr>
          <a:xfrm>
            <a:off x="13154733" y="-534836"/>
            <a:ext cx="4915934" cy="10858576"/>
            <a:chOff x="0" y="0"/>
            <a:chExt cx="1294732" cy="2859872"/>
          </a:xfrm>
        </p:grpSpPr>
        <p:sp>
          <p:nvSpPr>
            <p:cNvPr id="14" name="Freeform 14"/>
            <p:cNvSpPr/>
            <p:nvPr/>
          </p:nvSpPr>
          <p:spPr>
            <a:xfrm>
              <a:off x="0" y="0"/>
              <a:ext cx="1294732" cy="2859872"/>
            </a:xfrm>
            <a:custGeom>
              <a:avLst/>
              <a:gdLst/>
              <a:ahLst/>
              <a:cxnLst/>
              <a:rect l="l" t="t" r="r" b="b"/>
              <a:pathLst>
                <a:path w="1294732" h="2859872">
                  <a:moveTo>
                    <a:pt x="0" y="0"/>
                  </a:moveTo>
                  <a:lnTo>
                    <a:pt x="1294732" y="0"/>
                  </a:lnTo>
                  <a:lnTo>
                    <a:pt x="1294732" y="2859872"/>
                  </a:lnTo>
                  <a:lnTo>
                    <a:pt x="0" y="2859872"/>
                  </a:lnTo>
                  <a:close/>
                </a:path>
              </a:pathLst>
            </a:custGeom>
            <a:solidFill>
              <a:srgbClr val="076286">
                <a:alpha val="46667"/>
              </a:srgbClr>
            </a:solidFill>
          </p:spPr>
        </p:sp>
        <p:sp>
          <p:nvSpPr>
            <p:cNvPr id="15" name="TextBox 15"/>
            <p:cNvSpPr txBox="1"/>
            <p:nvPr/>
          </p:nvSpPr>
          <p:spPr>
            <a:xfrm>
              <a:off x="0" y="-38100"/>
              <a:ext cx="1294732" cy="2897972"/>
            </a:xfrm>
            <a:prstGeom prst="rect">
              <a:avLst/>
            </a:prstGeom>
          </p:spPr>
          <p:txBody>
            <a:bodyPr lIns="50800" tIns="50800" rIns="50800" bIns="50800" rtlCol="0" anchor="ctr"/>
            <a:lstStyle/>
            <a:p>
              <a:pPr algn="ctr">
                <a:lnSpc>
                  <a:spcPts val="2799"/>
                </a:lnSpc>
              </a:pPr>
              <a:endParaRPr/>
            </a:p>
          </p:txBody>
        </p:sp>
      </p:grpSp>
      <p:sp>
        <p:nvSpPr>
          <p:cNvPr id="16" name="Freeform 16"/>
          <p:cNvSpPr/>
          <p:nvPr/>
        </p:nvSpPr>
        <p:spPr>
          <a:xfrm>
            <a:off x="7165419" y="7505108"/>
            <a:ext cx="979372" cy="954888"/>
          </a:xfrm>
          <a:custGeom>
            <a:avLst/>
            <a:gdLst/>
            <a:ahLst/>
            <a:cxnLst/>
            <a:rect l="l" t="t" r="r" b="b"/>
            <a:pathLst>
              <a:path w="979372" h="954888">
                <a:moveTo>
                  <a:pt x="0" y="0"/>
                </a:moveTo>
                <a:lnTo>
                  <a:pt x="979372" y="0"/>
                </a:lnTo>
                <a:lnTo>
                  <a:pt x="979372" y="954888"/>
                </a:lnTo>
                <a:lnTo>
                  <a:pt x="0" y="9548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5663280" y="6717302"/>
            <a:ext cx="1300649" cy="1512383"/>
          </a:xfrm>
          <a:custGeom>
            <a:avLst/>
            <a:gdLst/>
            <a:ahLst/>
            <a:cxnLst/>
            <a:rect l="l" t="t" r="r" b="b"/>
            <a:pathLst>
              <a:path w="1300649" h="1512383">
                <a:moveTo>
                  <a:pt x="0" y="0"/>
                </a:moveTo>
                <a:lnTo>
                  <a:pt x="1300649" y="0"/>
                </a:lnTo>
                <a:lnTo>
                  <a:pt x="1300649" y="1512383"/>
                </a:lnTo>
                <a:lnTo>
                  <a:pt x="0" y="15123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14704205" y="1028700"/>
            <a:ext cx="2286354" cy="1339661"/>
          </a:xfrm>
          <a:custGeom>
            <a:avLst/>
            <a:gdLst/>
            <a:ahLst/>
            <a:cxnLst/>
            <a:rect l="l" t="t" r="r" b="b"/>
            <a:pathLst>
              <a:path w="2286354" h="1339661">
                <a:moveTo>
                  <a:pt x="0" y="0"/>
                </a:moveTo>
                <a:lnTo>
                  <a:pt x="2286354" y="0"/>
                </a:lnTo>
                <a:lnTo>
                  <a:pt x="2286354" y="1339661"/>
                </a:lnTo>
                <a:lnTo>
                  <a:pt x="0" y="1339661"/>
                </a:lnTo>
                <a:lnTo>
                  <a:pt x="0" y="0"/>
                </a:lnTo>
                <a:close/>
              </a:path>
            </a:pathLst>
          </a:custGeom>
          <a:blipFill>
            <a:blip r:embed="rId8"/>
            <a:stretch>
              <a:fillRect/>
            </a:stretch>
          </a:blipFill>
        </p:spPr>
      </p:sp>
      <p:sp>
        <p:nvSpPr>
          <p:cNvPr id="19" name="AutoShape 19"/>
          <p:cNvSpPr/>
          <p:nvPr/>
        </p:nvSpPr>
        <p:spPr>
          <a:xfrm>
            <a:off x="1139445" y="9658350"/>
            <a:ext cx="16276505" cy="38100"/>
          </a:xfrm>
          <a:prstGeom prst="line">
            <a:avLst/>
          </a:prstGeom>
          <a:ln w="38100" cap="flat">
            <a:solidFill>
              <a:srgbClr val="000000"/>
            </a:solidFill>
            <a:prstDash val="solid"/>
            <a:headEnd type="none" w="sm" len="sm"/>
            <a:tailEnd type="none" w="sm" len="sm"/>
          </a:ln>
        </p:spPr>
      </p:sp>
      <p:sp>
        <p:nvSpPr>
          <p:cNvPr id="20" name="Freeform 20"/>
          <p:cNvSpPr/>
          <p:nvPr/>
        </p:nvSpPr>
        <p:spPr>
          <a:xfrm>
            <a:off x="13781035" y="5015774"/>
            <a:ext cx="3663331" cy="4184561"/>
          </a:xfrm>
          <a:custGeom>
            <a:avLst/>
            <a:gdLst/>
            <a:ahLst/>
            <a:cxnLst/>
            <a:rect l="l" t="t" r="r" b="b"/>
            <a:pathLst>
              <a:path w="3663331" h="4184561">
                <a:moveTo>
                  <a:pt x="0" y="0"/>
                </a:moveTo>
                <a:lnTo>
                  <a:pt x="3663331" y="0"/>
                </a:lnTo>
                <a:lnTo>
                  <a:pt x="3663331" y="4184561"/>
                </a:lnTo>
                <a:lnTo>
                  <a:pt x="0" y="4184561"/>
                </a:lnTo>
                <a:lnTo>
                  <a:pt x="0" y="0"/>
                </a:lnTo>
                <a:close/>
              </a:path>
            </a:pathLst>
          </a:custGeom>
          <a:blipFill>
            <a:blip r:embed="rId9"/>
            <a:stretch>
              <a:fillRect l="-51872" r="-31753"/>
            </a:stretch>
          </a:blipFill>
        </p:spPr>
      </p:sp>
      <p:sp>
        <p:nvSpPr>
          <p:cNvPr id="21" name="AutoShape 21"/>
          <p:cNvSpPr/>
          <p:nvPr/>
        </p:nvSpPr>
        <p:spPr>
          <a:xfrm>
            <a:off x="982750" y="519119"/>
            <a:ext cx="16276505" cy="38100"/>
          </a:xfrm>
          <a:prstGeom prst="line">
            <a:avLst/>
          </a:prstGeom>
          <a:ln w="38100" cap="flat">
            <a:solidFill>
              <a:srgbClr val="000000"/>
            </a:solidFill>
            <a:prstDash val="solid"/>
            <a:headEnd type="none" w="sm" len="sm"/>
            <a:tailEnd type="none" w="sm" len="sm"/>
          </a:ln>
        </p:spPr>
      </p:sp>
      <p:sp>
        <p:nvSpPr>
          <p:cNvPr id="22" name="Freeform 22"/>
          <p:cNvSpPr/>
          <p:nvPr/>
        </p:nvSpPr>
        <p:spPr>
          <a:xfrm>
            <a:off x="1139401" y="6218085"/>
            <a:ext cx="3507443" cy="2623990"/>
          </a:xfrm>
          <a:custGeom>
            <a:avLst/>
            <a:gdLst/>
            <a:ahLst/>
            <a:cxnLst/>
            <a:rect l="l" t="t" r="r" b="b"/>
            <a:pathLst>
              <a:path w="3507443" h="2623990">
                <a:moveTo>
                  <a:pt x="0" y="0"/>
                </a:moveTo>
                <a:lnTo>
                  <a:pt x="3507443" y="0"/>
                </a:lnTo>
                <a:lnTo>
                  <a:pt x="3507443" y="2623990"/>
                </a:lnTo>
                <a:lnTo>
                  <a:pt x="0" y="2623990"/>
                </a:lnTo>
                <a:lnTo>
                  <a:pt x="0" y="0"/>
                </a:lnTo>
                <a:close/>
              </a:path>
            </a:pathLst>
          </a:custGeom>
          <a:blipFill>
            <a:blip r:embed="rId2"/>
            <a:stretch>
              <a:fillRect/>
            </a:stretch>
          </a:blipFill>
        </p:spPr>
      </p:sp>
      <p:grpSp>
        <p:nvGrpSpPr>
          <p:cNvPr id="23" name="Group 23"/>
          <p:cNvGrpSpPr/>
          <p:nvPr/>
        </p:nvGrpSpPr>
        <p:grpSpPr>
          <a:xfrm>
            <a:off x="854600" y="3587803"/>
            <a:ext cx="3584412" cy="1960593"/>
            <a:chOff x="0" y="0"/>
            <a:chExt cx="4779215" cy="2614124"/>
          </a:xfrm>
        </p:grpSpPr>
        <p:sp>
          <p:nvSpPr>
            <p:cNvPr id="24" name="TextBox 24"/>
            <p:cNvSpPr txBox="1"/>
            <p:nvPr/>
          </p:nvSpPr>
          <p:spPr>
            <a:xfrm>
              <a:off x="0" y="2370974"/>
              <a:ext cx="4779215" cy="243150"/>
            </a:xfrm>
            <a:prstGeom prst="rect">
              <a:avLst/>
            </a:prstGeom>
          </p:spPr>
          <p:txBody>
            <a:bodyPr lIns="0" tIns="0" rIns="0" bIns="0" rtlCol="0" anchor="t">
              <a:spAutoFit/>
            </a:bodyPr>
            <a:lstStyle/>
            <a:p>
              <a:pPr algn="ctr">
                <a:lnSpc>
                  <a:spcPts val="1589"/>
                </a:lnSpc>
              </a:pPr>
              <a:r>
                <a:rPr lang="en-US" sz="1045" spc="230">
                  <a:solidFill>
                    <a:srgbClr val="000000"/>
                  </a:solidFill>
                  <a:latin typeface="Glacial Indifference"/>
                  <a:ea typeface="Glacial Indifference"/>
                  <a:cs typeface="Glacial Indifference"/>
                  <a:sym typeface="Glacial Indifference"/>
                </a:rPr>
                <a:t>QUE DEBEMOS SABER DE UN BAJO CAMPO</a:t>
              </a:r>
            </a:p>
          </p:txBody>
        </p:sp>
        <p:sp>
          <p:nvSpPr>
            <p:cNvPr id="25" name="TextBox 25"/>
            <p:cNvSpPr txBox="1"/>
            <p:nvPr/>
          </p:nvSpPr>
          <p:spPr>
            <a:xfrm>
              <a:off x="0" y="-38100"/>
              <a:ext cx="4779215" cy="243150"/>
            </a:xfrm>
            <a:prstGeom prst="rect">
              <a:avLst/>
            </a:prstGeom>
          </p:spPr>
          <p:txBody>
            <a:bodyPr lIns="0" tIns="0" rIns="0" bIns="0" rtlCol="0" anchor="t">
              <a:spAutoFit/>
            </a:bodyPr>
            <a:lstStyle/>
            <a:p>
              <a:pPr algn="ctr">
                <a:lnSpc>
                  <a:spcPts val="1589"/>
                </a:lnSpc>
              </a:pPr>
              <a:r>
                <a:rPr lang="en-US" sz="1045" spc="230">
                  <a:solidFill>
                    <a:srgbClr val="000000"/>
                  </a:solidFill>
                  <a:latin typeface="Glacial Indifference"/>
                  <a:ea typeface="Glacial Indifference"/>
                  <a:cs typeface="Glacial Indifference"/>
                  <a:sym typeface="Glacial Indifference"/>
                </a:rPr>
                <a:t>DESCRIPCIÓN TECNICA </a:t>
              </a:r>
            </a:p>
          </p:txBody>
        </p:sp>
        <p:sp>
          <p:nvSpPr>
            <p:cNvPr id="26" name="TextBox 26"/>
            <p:cNvSpPr txBox="1"/>
            <p:nvPr/>
          </p:nvSpPr>
          <p:spPr>
            <a:xfrm>
              <a:off x="0" y="506474"/>
              <a:ext cx="4779215" cy="1704809"/>
            </a:xfrm>
            <a:prstGeom prst="rect">
              <a:avLst/>
            </a:prstGeom>
          </p:spPr>
          <p:txBody>
            <a:bodyPr lIns="0" tIns="0" rIns="0" bIns="0" rtlCol="0" anchor="t">
              <a:spAutoFit/>
            </a:bodyPr>
            <a:lstStyle/>
            <a:p>
              <a:pPr algn="ctr">
                <a:lnSpc>
                  <a:spcPts val="4933"/>
                </a:lnSpc>
              </a:pPr>
              <a:r>
                <a:rPr lang="en-US" sz="4610" spc="161">
                  <a:solidFill>
                    <a:srgbClr val="000000"/>
                  </a:solidFill>
                  <a:latin typeface="Garet"/>
                  <a:ea typeface="Garet"/>
                  <a:cs typeface="Garet"/>
                  <a:sym typeface="Garet"/>
                </a:rPr>
                <a:t>O-SCAN ESAOTE </a:t>
              </a:r>
            </a:p>
          </p:txBody>
        </p:sp>
      </p:grpSp>
      <p:grpSp>
        <p:nvGrpSpPr>
          <p:cNvPr id="27" name="Group 27"/>
          <p:cNvGrpSpPr/>
          <p:nvPr/>
        </p:nvGrpSpPr>
        <p:grpSpPr>
          <a:xfrm>
            <a:off x="13052273" y="2368361"/>
            <a:ext cx="5235727" cy="2199739"/>
            <a:chOff x="0" y="0"/>
            <a:chExt cx="6980970" cy="2932985"/>
          </a:xfrm>
        </p:grpSpPr>
        <p:sp>
          <p:nvSpPr>
            <p:cNvPr id="28" name="TextBox 28"/>
            <p:cNvSpPr txBox="1"/>
            <p:nvPr/>
          </p:nvSpPr>
          <p:spPr>
            <a:xfrm>
              <a:off x="0" y="2573596"/>
              <a:ext cx="6980970" cy="359389"/>
            </a:xfrm>
            <a:prstGeom prst="rect">
              <a:avLst/>
            </a:prstGeom>
          </p:spPr>
          <p:txBody>
            <a:bodyPr lIns="0" tIns="0" rIns="0" bIns="0" rtlCol="0" anchor="t">
              <a:spAutoFit/>
            </a:bodyPr>
            <a:lstStyle/>
            <a:p>
              <a:pPr algn="ctr">
                <a:lnSpc>
                  <a:spcPts val="2450"/>
                </a:lnSpc>
              </a:pPr>
              <a:r>
                <a:rPr lang="en-US" sz="1612" spc="354">
                  <a:solidFill>
                    <a:srgbClr val="000000"/>
                  </a:solidFill>
                  <a:latin typeface="Glacial Indifference"/>
                  <a:ea typeface="Glacial Indifference"/>
                  <a:cs typeface="Glacial Indifference"/>
                  <a:sym typeface="Glacial Indifference"/>
                </a:rPr>
                <a:t>RESONANCIA OSTEOARTICULAR</a:t>
              </a:r>
            </a:p>
          </p:txBody>
        </p:sp>
        <p:sp>
          <p:nvSpPr>
            <p:cNvPr id="29" name="TextBox 29"/>
            <p:cNvSpPr txBox="1"/>
            <p:nvPr/>
          </p:nvSpPr>
          <p:spPr>
            <a:xfrm>
              <a:off x="0" y="-47625"/>
              <a:ext cx="6980970" cy="359389"/>
            </a:xfrm>
            <a:prstGeom prst="rect">
              <a:avLst/>
            </a:prstGeom>
          </p:spPr>
          <p:txBody>
            <a:bodyPr lIns="0" tIns="0" rIns="0" bIns="0" rtlCol="0" anchor="t">
              <a:spAutoFit/>
            </a:bodyPr>
            <a:lstStyle/>
            <a:p>
              <a:pPr algn="ctr">
                <a:lnSpc>
                  <a:spcPts val="2450"/>
                </a:lnSpc>
              </a:pPr>
              <a:r>
                <a:rPr lang="en-US" sz="1612" spc="354">
                  <a:solidFill>
                    <a:srgbClr val="000000"/>
                  </a:solidFill>
                  <a:latin typeface="Glacial Indifference"/>
                  <a:ea typeface="Glacial Indifference"/>
                  <a:cs typeface="Glacial Indifference"/>
                  <a:sym typeface="Glacial Indifference"/>
                </a:rPr>
                <a:t>COMENZAMOS</a:t>
              </a:r>
            </a:p>
          </p:txBody>
        </p:sp>
        <p:sp>
          <p:nvSpPr>
            <p:cNvPr id="30" name="TextBox 30"/>
            <p:cNvSpPr txBox="1"/>
            <p:nvPr/>
          </p:nvSpPr>
          <p:spPr>
            <a:xfrm>
              <a:off x="0" y="650283"/>
              <a:ext cx="6980970" cy="1750823"/>
            </a:xfrm>
            <a:prstGeom prst="rect">
              <a:avLst/>
            </a:prstGeom>
          </p:spPr>
          <p:txBody>
            <a:bodyPr lIns="0" tIns="0" rIns="0" bIns="0" rtlCol="0" anchor="t">
              <a:spAutoFit/>
            </a:bodyPr>
            <a:lstStyle/>
            <a:p>
              <a:pPr algn="ctr">
                <a:lnSpc>
                  <a:spcPts val="5071"/>
                </a:lnSpc>
              </a:pPr>
              <a:r>
                <a:rPr lang="en-US" sz="4739" spc="165">
                  <a:solidFill>
                    <a:srgbClr val="000000"/>
                  </a:solidFill>
                  <a:latin typeface="Garet"/>
                  <a:ea typeface="Garet"/>
                  <a:cs typeface="Garet"/>
                  <a:sym typeface="Garet"/>
                </a:rPr>
                <a:t>PROTOCOLO DE ESTUDIOS</a:t>
              </a:r>
            </a:p>
          </p:txBody>
        </p:sp>
      </p:grpSp>
      <p:grpSp>
        <p:nvGrpSpPr>
          <p:cNvPr id="31" name="Group 31"/>
          <p:cNvGrpSpPr/>
          <p:nvPr/>
        </p:nvGrpSpPr>
        <p:grpSpPr>
          <a:xfrm>
            <a:off x="4846869" y="4706125"/>
            <a:ext cx="4314147" cy="1536535"/>
            <a:chOff x="0" y="0"/>
            <a:chExt cx="5752195" cy="2048713"/>
          </a:xfrm>
        </p:grpSpPr>
        <p:sp>
          <p:nvSpPr>
            <p:cNvPr id="32" name="TextBox 32"/>
            <p:cNvSpPr txBox="1"/>
            <p:nvPr/>
          </p:nvSpPr>
          <p:spPr>
            <a:xfrm>
              <a:off x="0" y="1765753"/>
              <a:ext cx="5752195" cy="282960"/>
            </a:xfrm>
            <a:prstGeom prst="rect">
              <a:avLst/>
            </a:prstGeom>
          </p:spPr>
          <p:txBody>
            <a:bodyPr lIns="0" tIns="0" rIns="0" bIns="0" rtlCol="0" anchor="t">
              <a:spAutoFit/>
            </a:bodyPr>
            <a:lstStyle/>
            <a:p>
              <a:pPr algn="ctr">
                <a:lnSpc>
                  <a:spcPts val="1897"/>
                </a:lnSpc>
              </a:pPr>
              <a:r>
                <a:rPr lang="en-US" sz="1248" spc="274">
                  <a:solidFill>
                    <a:srgbClr val="000000"/>
                  </a:solidFill>
                  <a:latin typeface="Glacial Indifference"/>
                  <a:ea typeface="Glacial Indifference"/>
                  <a:cs typeface="Glacial Indifference"/>
                  <a:sym typeface="Glacial Indifference"/>
                </a:rPr>
                <a:t>CON QUE BOBINAS TRABAJAMOS ?</a:t>
              </a:r>
            </a:p>
          </p:txBody>
        </p:sp>
        <p:sp>
          <p:nvSpPr>
            <p:cNvPr id="33" name="TextBox 33"/>
            <p:cNvSpPr txBox="1"/>
            <p:nvPr/>
          </p:nvSpPr>
          <p:spPr>
            <a:xfrm>
              <a:off x="0" y="-38100"/>
              <a:ext cx="5752195" cy="282960"/>
            </a:xfrm>
            <a:prstGeom prst="rect">
              <a:avLst/>
            </a:prstGeom>
          </p:spPr>
          <p:txBody>
            <a:bodyPr lIns="0" tIns="0" rIns="0" bIns="0" rtlCol="0" anchor="t">
              <a:spAutoFit/>
            </a:bodyPr>
            <a:lstStyle/>
            <a:p>
              <a:pPr algn="ctr">
                <a:lnSpc>
                  <a:spcPts val="1897"/>
                </a:lnSpc>
              </a:pPr>
              <a:r>
                <a:rPr lang="en-US" sz="1248" spc="274">
                  <a:solidFill>
                    <a:srgbClr val="000000"/>
                  </a:solidFill>
                  <a:latin typeface="Glacial Indifference"/>
                  <a:ea typeface="Glacial Indifference"/>
                  <a:cs typeface="Glacial Indifference"/>
                  <a:sym typeface="Glacial Indifference"/>
                </a:rPr>
                <a:t>IMPORTANTE</a:t>
              </a:r>
            </a:p>
          </p:txBody>
        </p:sp>
        <p:sp>
          <p:nvSpPr>
            <p:cNvPr id="34" name="TextBox 34"/>
            <p:cNvSpPr txBox="1"/>
            <p:nvPr/>
          </p:nvSpPr>
          <p:spPr>
            <a:xfrm>
              <a:off x="0" y="603234"/>
              <a:ext cx="5752195" cy="964427"/>
            </a:xfrm>
            <a:prstGeom prst="rect">
              <a:avLst/>
            </a:prstGeom>
          </p:spPr>
          <p:txBody>
            <a:bodyPr lIns="0" tIns="0" rIns="0" bIns="0" rtlCol="0" anchor="t">
              <a:spAutoFit/>
            </a:bodyPr>
            <a:lstStyle/>
            <a:p>
              <a:pPr algn="ctr">
                <a:lnSpc>
                  <a:spcPts val="5441"/>
                </a:lnSpc>
              </a:pPr>
              <a:r>
                <a:rPr lang="en-US" sz="5085" spc="178">
                  <a:solidFill>
                    <a:srgbClr val="000000"/>
                  </a:solidFill>
                  <a:latin typeface="Garet"/>
                  <a:ea typeface="Garet"/>
                  <a:cs typeface="Garet"/>
                  <a:sym typeface="Garet"/>
                </a:rPr>
                <a:t>BOBINAS</a:t>
              </a:r>
            </a:p>
          </p:txBody>
        </p:sp>
      </p:grpSp>
      <p:grpSp>
        <p:nvGrpSpPr>
          <p:cNvPr id="35" name="Group 35"/>
          <p:cNvGrpSpPr/>
          <p:nvPr/>
        </p:nvGrpSpPr>
        <p:grpSpPr>
          <a:xfrm>
            <a:off x="8813997" y="4483869"/>
            <a:ext cx="4442138" cy="1556988"/>
            <a:chOff x="0" y="0"/>
            <a:chExt cx="5922851" cy="2075984"/>
          </a:xfrm>
        </p:grpSpPr>
        <p:sp>
          <p:nvSpPr>
            <p:cNvPr id="36" name="TextBox 36"/>
            <p:cNvSpPr txBox="1"/>
            <p:nvPr/>
          </p:nvSpPr>
          <p:spPr>
            <a:xfrm>
              <a:off x="0" y="1843310"/>
              <a:ext cx="5922851" cy="232674"/>
            </a:xfrm>
            <a:prstGeom prst="rect">
              <a:avLst/>
            </a:prstGeom>
          </p:spPr>
          <p:txBody>
            <a:bodyPr lIns="0" tIns="0" rIns="0" bIns="0" rtlCol="0" anchor="t">
              <a:spAutoFit/>
            </a:bodyPr>
            <a:lstStyle/>
            <a:p>
              <a:pPr algn="ctr">
                <a:lnSpc>
                  <a:spcPts val="1507"/>
                </a:lnSpc>
              </a:pPr>
              <a:r>
                <a:rPr lang="en-US" sz="992" spc="218">
                  <a:solidFill>
                    <a:srgbClr val="000000"/>
                  </a:solidFill>
                  <a:latin typeface="Glacial Indifference"/>
                  <a:ea typeface="Glacial Indifference"/>
                  <a:cs typeface="Glacial Indifference"/>
                  <a:sym typeface="Glacial Indifference"/>
                </a:rPr>
                <a:t>NUESTRA CARTA DE PRESENTACIÓN</a:t>
              </a:r>
            </a:p>
          </p:txBody>
        </p:sp>
        <p:sp>
          <p:nvSpPr>
            <p:cNvPr id="37" name="TextBox 37"/>
            <p:cNvSpPr txBox="1"/>
            <p:nvPr/>
          </p:nvSpPr>
          <p:spPr>
            <a:xfrm>
              <a:off x="0" y="-38100"/>
              <a:ext cx="5922851" cy="232674"/>
            </a:xfrm>
            <a:prstGeom prst="rect">
              <a:avLst/>
            </a:prstGeom>
          </p:spPr>
          <p:txBody>
            <a:bodyPr lIns="0" tIns="0" rIns="0" bIns="0" rtlCol="0" anchor="t">
              <a:spAutoFit/>
            </a:bodyPr>
            <a:lstStyle/>
            <a:p>
              <a:pPr algn="ctr">
                <a:lnSpc>
                  <a:spcPts val="1507"/>
                </a:lnSpc>
              </a:pPr>
              <a:r>
                <a:rPr lang="en-US" sz="992" spc="218">
                  <a:solidFill>
                    <a:srgbClr val="000000"/>
                  </a:solidFill>
                  <a:latin typeface="Glacial Indifference"/>
                  <a:ea typeface="Glacial Indifference"/>
                  <a:cs typeface="Glacial Indifference"/>
                  <a:sym typeface="Glacial Indifference"/>
                </a:rPr>
                <a:t>IMPORTANTE</a:t>
              </a:r>
            </a:p>
          </p:txBody>
        </p:sp>
        <p:sp>
          <p:nvSpPr>
            <p:cNvPr id="38" name="TextBox 38"/>
            <p:cNvSpPr txBox="1"/>
            <p:nvPr/>
          </p:nvSpPr>
          <p:spPr>
            <a:xfrm>
              <a:off x="0" y="464468"/>
              <a:ext cx="5922851" cy="1229257"/>
            </a:xfrm>
            <a:prstGeom prst="rect">
              <a:avLst/>
            </a:prstGeom>
          </p:spPr>
          <p:txBody>
            <a:bodyPr lIns="0" tIns="0" rIns="0" bIns="0" rtlCol="0" anchor="t">
              <a:spAutoFit/>
            </a:bodyPr>
            <a:lstStyle/>
            <a:p>
              <a:pPr algn="ctr">
                <a:lnSpc>
                  <a:spcPts val="3575"/>
                </a:lnSpc>
              </a:pPr>
              <a:r>
                <a:rPr lang="en-US" sz="3341" spc="116">
                  <a:solidFill>
                    <a:srgbClr val="000000"/>
                  </a:solidFill>
                  <a:latin typeface="Garet"/>
                  <a:ea typeface="Garet"/>
                  <a:cs typeface="Garet"/>
                  <a:sym typeface="Garet"/>
                </a:rPr>
                <a:t>PROTOCOLO DE POSICIONAMIENTO</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CC0DF">
                <a:alpha val="100000"/>
              </a:srgbClr>
            </a:gs>
            <a:gs pos="100000">
              <a:srgbClr val="FFDE59">
                <a:alpha val="100000"/>
              </a:srgbClr>
            </a:gs>
          </a:gsLst>
          <a:lin ang="0"/>
        </a:gra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105998" y="1028700"/>
            <a:ext cx="4658264" cy="8229600"/>
          </a:xfrm>
          <a:prstGeom prst="rect">
            <a:avLst/>
          </a:prstGeom>
        </p:spPr>
      </p:pic>
      <p:sp>
        <p:nvSpPr>
          <p:cNvPr id="3" name="Freeform 3"/>
          <p:cNvSpPr/>
          <p:nvPr/>
        </p:nvSpPr>
        <p:spPr>
          <a:xfrm>
            <a:off x="7502118" y="1028700"/>
            <a:ext cx="6172200" cy="8229600"/>
          </a:xfrm>
          <a:custGeom>
            <a:avLst/>
            <a:gdLst/>
            <a:ahLst/>
            <a:cxnLst/>
            <a:rect l="l" t="t" r="r" b="b"/>
            <a:pathLst>
              <a:path w="6172200" h="8229600">
                <a:moveTo>
                  <a:pt x="0" y="0"/>
                </a:moveTo>
                <a:lnTo>
                  <a:pt x="6172200" y="0"/>
                </a:lnTo>
                <a:lnTo>
                  <a:pt x="6172200" y="8229600"/>
                </a:lnTo>
                <a:lnTo>
                  <a:pt x="0" y="8229600"/>
                </a:lnTo>
                <a:lnTo>
                  <a:pt x="0" y="0"/>
                </a:lnTo>
                <a:close/>
              </a:path>
            </a:pathLst>
          </a:custGeom>
          <a:blipFill>
            <a:blip r:embed="rId5"/>
            <a:stretch>
              <a:fillRect/>
            </a:stretch>
          </a:blipFill>
        </p:spPr>
      </p:sp>
      <p:sp>
        <p:nvSpPr>
          <p:cNvPr id="4" name="Freeform 4"/>
          <p:cNvSpPr/>
          <p:nvPr/>
        </p:nvSpPr>
        <p:spPr>
          <a:xfrm>
            <a:off x="12480550" y="1957667"/>
            <a:ext cx="4778750" cy="6371666"/>
          </a:xfrm>
          <a:custGeom>
            <a:avLst/>
            <a:gdLst/>
            <a:ahLst/>
            <a:cxnLst/>
            <a:rect l="l" t="t" r="r" b="b"/>
            <a:pathLst>
              <a:path w="4778750" h="6371666">
                <a:moveTo>
                  <a:pt x="0" y="0"/>
                </a:moveTo>
                <a:lnTo>
                  <a:pt x="4778750" y="0"/>
                </a:lnTo>
                <a:lnTo>
                  <a:pt x="4778750" y="6371666"/>
                </a:lnTo>
                <a:lnTo>
                  <a:pt x="0" y="6371666"/>
                </a:lnTo>
                <a:lnTo>
                  <a:pt x="0" y="0"/>
                </a:lnTo>
                <a:close/>
              </a:path>
            </a:pathLst>
          </a:custGeom>
          <a:blipFill>
            <a:blip r:embed="rId6"/>
            <a:stretch>
              <a:fillRect/>
            </a:stretch>
          </a:blipFill>
        </p:spPr>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13F58"/>
        </a:solidFill>
        <a:effectLst/>
      </p:bgPr>
    </p:bg>
    <p:spTree>
      <p:nvGrpSpPr>
        <p:cNvPr id="1" name=""/>
        <p:cNvGrpSpPr/>
        <p:nvPr/>
      </p:nvGrpSpPr>
      <p:grpSpPr>
        <a:xfrm>
          <a:off x="0" y="0"/>
          <a:ext cx="0" cy="0"/>
          <a:chOff x="0" y="0"/>
          <a:chExt cx="0" cy="0"/>
        </a:xfrm>
      </p:grpSpPr>
      <p:grpSp>
        <p:nvGrpSpPr>
          <p:cNvPr id="2" name="Group 2"/>
          <p:cNvGrpSpPr/>
          <p:nvPr/>
        </p:nvGrpSpPr>
        <p:grpSpPr>
          <a:xfrm>
            <a:off x="9525" y="699053"/>
            <a:ext cx="15785164" cy="8984144"/>
            <a:chOff x="0" y="0"/>
            <a:chExt cx="4157410" cy="2366194"/>
          </a:xfrm>
        </p:grpSpPr>
        <p:sp>
          <p:nvSpPr>
            <p:cNvPr id="3" name="Freeform 3"/>
            <p:cNvSpPr/>
            <p:nvPr/>
          </p:nvSpPr>
          <p:spPr>
            <a:xfrm>
              <a:off x="0" y="0"/>
              <a:ext cx="4157409" cy="2366194"/>
            </a:xfrm>
            <a:custGeom>
              <a:avLst/>
              <a:gdLst/>
              <a:ahLst/>
              <a:cxnLst/>
              <a:rect l="l" t="t" r="r" b="b"/>
              <a:pathLst>
                <a:path w="4157409" h="2366194">
                  <a:moveTo>
                    <a:pt x="0" y="0"/>
                  </a:moveTo>
                  <a:lnTo>
                    <a:pt x="4157409" y="0"/>
                  </a:lnTo>
                  <a:lnTo>
                    <a:pt x="4157409" y="2366194"/>
                  </a:lnTo>
                  <a:lnTo>
                    <a:pt x="0" y="2366194"/>
                  </a:lnTo>
                  <a:close/>
                </a:path>
              </a:pathLst>
            </a:custGeom>
            <a:solidFill>
              <a:srgbClr val="1C8EF4"/>
            </a:solidFill>
          </p:spPr>
        </p:sp>
        <p:sp>
          <p:nvSpPr>
            <p:cNvPr id="4" name="TextBox 4"/>
            <p:cNvSpPr txBox="1"/>
            <p:nvPr/>
          </p:nvSpPr>
          <p:spPr>
            <a:xfrm>
              <a:off x="0" y="-38100"/>
              <a:ext cx="4157410" cy="2404294"/>
            </a:xfrm>
            <a:prstGeom prst="rect">
              <a:avLst/>
            </a:prstGeom>
          </p:spPr>
          <p:txBody>
            <a:bodyPr lIns="50800" tIns="50800" rIns="50800" bIns="50800" rtlCol="0" anchor="ctr"/>
            <a:lstStyle/>
            <a:p>
              <a:pPr algn="ctr">
                <a:lnSpc>
                  <a:spcPts val="2799"/>
                </a:lnSpc>
              </a:pPr>
              <a:endParaRPr/>
            </a:p>
          </p:txBody>
        </p:sp>
      </p:grpSp>
      <p:sp>
        <p:nvSpPr>
          <p:cNvPr id="5" name="AutoShape 5"/>
          <p:cNvSpPr/>
          <p:nvPr/>
        </p:nvSpPr>
        <p:spPr>
          <a:xfrm>
            <a:off x="0" y="9068834"/>
            <a:ext cx="15785164" cy="0"/>
          </a:xfrm>
          <a:prstGeom prst="line">
            <a:avLst/>
          </a:prstGeom>
          <a:ln w="47625" cap="flat">
            <a:solidFill>
              <a:srgbClr val="FFFFFF"/>
            </a:solidFill>
            <a:prstDash val="solid"/>
            <a:headEnd type="none" w="sm" len="sm"/>
            <a:tailEnd type="none" w="sm" len="sm"/>
          </a:ln>
        </p:spPr>
      </p:sp>
      <p:sp>
        <p:nvSpPr>
          <p:cNvPr id="6" name="AutoShape 6"/>
          <p:cNvSpPr/>
          <p:nvPr/>
        </p:nvSpPr>
        <p:spPr>
          <a:xfrm>
            <a:off x="0" y="1194353"/>
            <a:ext cx="15785164" cy="0"/>
          </a:xfrm>
          <a:prstGeom prst="line">
            <a:avLst/>
          </a:prstGeom>
          <a:ln w="47625" cap="flat">
            <a:solidFill>
              <a:srgbClr val="FFFFFF"/>
            </a:solidFill>
            <a:prstDash val="solid"/>
            <a:headEnd type="none" w="sm" len="sm"/>
            <a:tailEnd type="none" w="sm" len="sm"/>
          </a:ln>
        </p:spPr>
      </p:sp>
      <p:sp>
        <p:nvSpPr>
          <p:cNvPr id="7" name="Freeform 7"/>
          <p:cNvSpPr/>
          <p:nvPr/>
        </p:nvSpPr>
        <p:spPr>
          <a:xfrm>
            <a:off x="13083836" y="5011603"/>
            <a:ext cx="3770872" cy="5027829"/>
          </a:xfrm>
          <a:custGeom>
            <a:avLst/>
            <a:gdLst/>
            <a:ahLst/>
            <a:cxnLst/>
            <a:rect l="l" t="t" r="r" b="b"/>
            <a:pathLst>
              <a:path w="3770872" h="5027829">
                <a:moveTo>
                  <a:pt x="0" y="0"/>
                </a:moveTo>
                <a:lnTo>
                  <a:pt x="3770872" y="0"/>
                </a:lnTo>
                <a:lnTo>
                  <a:pt x="3770872" y="5027829"/>
                </a:lnTo>
                <a:lnTo>
                  <a:pt x="0" y="5027829"/>
                </a:lnTo>
                <a:lnTo>
                  <a:pt x="0" y="0"/>
                </a:lnTo>
                <a:close/>
              </a:path>
            </a:pathLst>
          </a:custGeom>
          <a:blipFill>
            <a:blip r:embed="rId2"/>
            <a:stretch>
              <a:fillRect/>
            </a:stretch>
          </a:blipFill>
        </p:spPr>
      </p:sp>
      <p:sp>
        <p:nvSpPr>
          <p:cNvPr id="8" name="TextBox 8"/>
          <p:cNvSpPr txBox="1"/>
          <p:nvPr/>
        </p:nvSpPr>
        <p:spPr>
          <a:xfrm>
            <a:off x="1010306" y="2909753"/>
            <a:ext cx="13531142" cy="2101850"/>
          </a:xfrm>
          <a:prstGeom prst="rect">
            <a:avLst/>
          </a:prstGeom>
        </p:spPr>
        <p:txBody>
          <a:bodyPr lIns="0" tIns="0" rIns="0" bIns="0" rtlCol="0" anchor="t">
            <a:spAutoFit/>
          </a:bodyPr>
          <a:lstStyle/>
          <a:p>
            <a:pPr algn="l">
              <a:lnSpc>
                <a:spcPts val="2799"/>
              </a:lnSpc>
            </a:pPr>
            <a:r>
              <a:rPr lang="en-US" sz="1999">
                <a:solidFill>
                  <a:srgbClr val="FFFFFF"/>
                </a:solidFill>
                <a:latin typeface="Open Sans"/>
                <a:ea typeface="Open Sans"/>
                <a:cs typeface="Open Sans"/>
                <a:sym typeface="Open Sans"/>
              </a:rPr>
              <a:t>Numerosas indicaciones de la Rm en el estudio de Articulación de CODO , se originan por alteraciones traumáticas y pos-traumáticas . Entre ellas , se encuentran : Fracturas y sus consecuencias (artrosis , cuerpos intraarticulares libres ), osteocondrosis disecante ,patologías tendinosas ( sobre todo tendón distal del bíceps) , inserciones musculares y ligamentos colaterales .</a:t>
            </a:r>
          </a:p>
          <a:p>
            <a:pPr algn="l">
              <a:lnSpc>
                <a:spcPts val="2799"/>
              </a:lnSpc>
            </a:pPr>
            <a:r>
              <a:rPr lang="en-US" sz="1999">
                <a:solidFill>
                  <a:srgbClr val="FFFFFF"/>
                </a:solidFill>
                <a:latin typeface="Open Sans"/>
                <a:ea typeface="Open Sans"/>
                <a:cs typeface="Open Sans"/>
                <a:sym typeface="Open Sans"/>
              </a:rPr>
              <a:t>Otras Indicaciones son : Lesiones ocupantes de espacio y su diagnóstico diferencial , procesos inflamatorios , patologías relacionadas con los nervios , sobre todo el nervio cubital. </a:t>
            </a:r>
          </a:p>
        </p:txBody>
      </p:sp>
      <p:sp>
        <p:nvSpPr>
          <p:cNvPr id="9" name="TextBox 9"/>
          <p:cNvSpPr txBox="1"/>
          <p:nvPr/>
        </p:nvSpPr>
        <p:spPr>
          <a:xfrm>
            <a:off x="981373" y="1702801"/>
            <a:ext cx="8115300" cy="1113155"/>
          </a:xfrm>
          <a:prstGeom prst="rect">
            <a:avLst/>
          </a:prstGeom>
        </p:spPr>
        <p:txBody>
          <a:bodyPr lIns="0" tIns="0" rIns="0" bIns="0" rtlCol="0" anchor="t">
            <a:spAutoFit/>
          </a:bodyPr>
          <a:lstStyle/>
          <a:p>
            <a:pPr algn="l">
              <a:lnSpc>
                <a:spcPts val="4359"/>
              </a:lnSpc>
            </a:pPr>
            <a:r>
              <a:rPr lang="en-US" sz="3999">
                <a:solidFill>
                  <a:srgbClr val="FFFFFF"/>
                </a:solidFill>
                <a:latin typeface="Garet"/>
                <a:ea typeface="Garet"/>
                <a:cs typeface="Garet"/>
                <a:sym typeface="Garet"/>
              </a:rPr>
              <a:t>RESONANCIA MAGNÉTICA DE CODO</a:t>
            </a:r>
          </a:p>
        </p:txBody>
      </p:sp>
      <p:sp>
        <p:nvSpPr>
          <p:cNvPr id="10" name="TextBox 10"/>
          <p:cNvSpPr txBox="1"/>
          <p:nvPr/>
        </p:nvSpPr>
        <p:spPr>
          <a:xfrm>
            <a:off x="876903" y="5316676"/>
            <a:ext cx="3700397" cy="356235"/>
          </a:xfrm>
          <a:prstGeom prst="rect">
            <a:avLst/>
          </a:prstGeom>
        </p:spPr>
        <p:txBody>
          <a:bodyPr lIns="0" tIns="0" rIns="0" bIns="0" rtlCol="0" anchor="t">
            <a:spAutoFit/>
          </a:bodyPr>
          <a:lstStyle/>
          <a:p>
            <a:pPr algn="l">
              <a:lnSpc>
                <a:spcPts val="2999"/>
              </a:lnSpc>
            </a:pPr>
            <a:r>
              <a:rPr lang="en-US" sz="2399" b="1" u="sng">
                <a:solidFill>
                  <a:srgbClr val="FFFFFF"/>
                </a:solidFill>
                <a:latin typeface="Garet Bold"/>
                <a:ea typeface="Garet Bold"/>
                <a:cs typeface="Garet Bold"/>
                <a:sym typeface="Garet Bold"/>
              </a:rPr>
              <a:t>Patologias Frecuentes </a:t>
            </a:r>
          </a:p>
        </p:txBody>
      </p:sp>
      <p:sp>
        <p:nvSpPr>
          <p:cNvPr id="11" name="TextBox 11"/>
          <p:cNvSpPr txBox="1"/>
          <p:nvPr/>
        </p:nvSpPr>
        <p:spPr>
          <a:xfrm>
            <a:off x="743606" y="5893598"/>
            <a:ext cx="2938344" cy="1044575"/>
          </a:xfrm>
          <a:prstGeom prst="rect">
            <a:avLst/>
          </a:prstGeom>
        </p:spPr>
        <p:txBody>
          <a:bodyPr lIns="0" tIns="0" rIns="0" bIns="0" rtlCol="0" anchor="t">
            <a:spAutoFit/>
          </a:bodyPr>
          <a:lstStyle/>
          <a:p>
            <a:pPr marL="431797" lvl="1" indent="-215899" algn="ctr">
              <a:lnSpc>
                <a:spcPts val="2799"/>
              </a:lnSpc>
              <a:buFont typeface="Arial"/>
              <a:buChar char="•"/>
            </a:pPr>
            <a:r>
              <a:rPr lang="en-US" sz="1999">
                <a:solidFill>
                  <a:srgbClr val="FFFFFF"/>
                </a:solidFill>
                <a:latin typeface="Open Sans"/>
                <a:ea typeface="Open Sans"/>
                <a:cs typeface="Open Sans"/>
                <a:sym typeface="Open Sans"/>
              </a:rPr>
              <a:t>Epincondilitis radial del húmero </a:t>
            </a:r>
          </a:p>
          <a:p>
            <a:pPr algn="ctr">
              <a:lnSpc>
                <a:spcPts val="2799"/>
              </a:lnSpc>
            </a:pPr>
            <a:r>
              <a:rPr lang="en-US" sz="1999" b="1" u="sng">
                <a:solidFill>
                  <a:srgbClr val="FFFFFF"/>
                </a:solidFill>
                <a:latin typeface="Open Sans Bold"/>
                <a:ea typeface="Open Sans Bold"/>
                <a:cs typeface="Open Sans Bold"/>
                <a:sym typeface="Open Sans Bold"/>
              </a:rPr>
              <a:t>CODO DEL TENISTA </a:t>
            </a:r>
          </a:p>
        </p:txBody>
      </p:sp>
      <p:sp>
        <p:nvSpPr>
          <p:cNvPr id="12" name="TextBox 12"/>
          <p:cNvSpPr txBox="1"/>
          <p:nvPr/>
        </p:nvSpPr>
        <p:spPr>
          <a:xfrm>
            <a:off x="743606" y="7233593"/>
            <a:ext cx="2938344" cy="1044575"/>
          </a:xfrm>
          <a:prstGeom prst="rect">
            <a:avLst/>
          </a:prstGeom>
        </p:spPr>
        <p:txBody>
          <a:bodyPr lIns="0" tIns="0" rIns="0" bIns="0" rtlCol="0" anchor="t">
            <a:spAutoFit/>
          </a:bodyPr>
          <a:lstStyle/>
          <a:p>
            <a:pPr marL="431797" lvl="1" indent="-215899" algn="ctr">
              <a:lnSpc>
                <a:spcPts val="2799"/>
              </a:lnSpc>
              <a:buFont typeface="Arial"/>
              <a:buChar char="•"/>
            </a:pPr>
            <a:r>
              <a:rPr lang="en-US" sz="1999">
                <a:solidFill>
                  <a:srgbClr val="FFFFFF"/>
                </a:solidFill>
                <a:latin typeface="Open Sans"/>
                <a:ea typeface="Open Sans"/>
                <a:cs typeface="Open Sans"/>
                <a:sym typeface="Open Sans"/>
              </a:rPr>
              <a:t>Epincondilitis cubital del húmero </a:t>
            </a:r>
          </a:p>
          <a:p>
            <a:pPr algn="ctr">
              <a:lnSpc>
                <a:spcPts val="2799"/>
              </a:lnSpc>
            </a:pPr>
            <a:r>
              <a:rPr lang="en-US" sz="1999" b="1" u="sng">
                <a:solidFill>
                  <a:srgbClr val="FFFFFF"/>
                </a:solidFill>
                <a:latin typeface="Open Sans Bold"/>
                <a:ea typeface="Open Sans Bold"/>
                <a:cs typeface="Open Sans Bold"/>
                <a:sym typeface="Open Sans Bold"/>
              </a:rPr>
              <a:t>CODO DEL GOLFISTA</a:t>
            </a:r>
          </a:p>
        </p:txBody>
      </p:sp>
      <p:sp>
        <p:nvSpPr>
          <p:cNvPr id="13" name="TextBox 13"/>
          <p:cNvSpPr txBox="1"/>
          <p:nvPr/>
        </p:nvSpPr>
        <p:spPr>
          <a:xfrm>
            <a:off x="4024850" y="5996930"/>
            <a:ext cx="3324807" cy="2101850"/>
          </a:xfrm>
          <a:prstGeom prst="rect">
            <a:avLst/>
          </a:prstGeom>
        </p:spPr>
        <p:txBody>
          <a:bodyPr lIns="0" tIns="0" rIns="0" bIns="0" rtlCol="0" anchor="t">
            <a:spAutoFit/>
          </a:bodyPr>
          <a:lstStyle/>
          <a:p>
            <a:pPr marL="431797" lvl="1" indent="-215899" algn="ctr">
              <a:lnSpc>
                <a:spcPts val="2799"/>
              </a:lnSpc>
              <a:buFont typeface="Arial"/>
              <a:buChar char="•"/>
            </a:pPr>
            <a:r>
              <a:rPr lang="en-US" sz="1999">
                <a:solidFill>
                  <a:srgbClr val="FFFFFF"/>
                </a:solidFill>
                <a:latin typeface="Open Sans"/>
                <a:ea typeface="Open Sans"/>
                <a:cs typeface="Open Sans"/>
                <a:sym typeface="Open Sans"/>
              </a:rPr>
              <a:t>Lesión de los Ligamentos Colaterales </a:t>
            </a:r>
          </a:p>
          <a:p>
            <a:pPr algn="ctr">
              <a:lnSpc>
                <a:spcPts val="2799"/>
              </a:lnSpc>
            </a:pPr>
            <a:endParaRPr lang="en-US" sz="1999">
              <a:solidFill>
                <a:srgbClr val="FFFFFF"/>
              </a:solidFill>
              <a:latin typeface="Open Sans"/>
              <a:ea typeface="Open Sans"/>
              <a:cs typeface="Open Sans"/>
              <a:sym typeface="Open Sans"/>
            </a:endParaRPr>
          </a:p>
          <a:p>
            <a:pPr algn="ctr">
              <a:lnSpc>
                <a:spcPts val="2799"/>
              </a:lnSpc>
            </a:pPr>
            <a:r>
              <a:rPr lang="en-US" sz="1999" u="sng">
                <a:solidFill>
                  <a:srgbClr val="FFFFFF"/>
                </a:solidFill>
                <a:latin typeface="Open Sans"/>
                <a:ea typeface="Open Sans"/>
                <a:cs typeface="Open Sans"/>
                <a:sym typeface="Open Sans"/>
              </a:rPr>
              <a:t>LIG COL CUBITAL</a:t>
            </a:r>
          </a:p>
          <a:p>
            <a:pPr algn="ctr">
              <a:lnSpc>
                <a:spcPts val="2799"/>
              </a:lnSpc>
            </a:pPr>
            <a:r>
              <a:rPr lang="en-US" sz="1999" u="sng">
                <a:solidFill>
                  <a:srgbClr val="FFFFFF"/>
                </a:solidFill>
                <a:latin typeface="Open Sans"/>
                <a:ea typeface="Open Sans"/>
                <a:cs typeface="Open Sans"/>
                <a:sym typeface="Open Sans"/>
              </a:rPr>
              <a:t>LIG COL RADIAL</a:t>
            </a:r>
          </a:p>
          <a:p>
            <a:pPr algn="ctr">
              <a:lnSpc>
                <a:spcPts val="2799"/>
              </a:lnSpc>
            </a:pPr>
            <a:r>
              <a:rPr lang="en-US" sz="1999" u="sng">
                <a:solidFill>
                  <a:srgbClr val="FFFFFF"/>
                </a:solidFill>
                <a:latin typeface="Open Sans"/>
                <a:ea typeface="Open Sans"/>
                <a:cs typeface="Open Sans"/>
                <a:sym typeface="Open Sans"/>
              </a:rPr>
              <a:t>LIG ANULAR</a:t>
            </a:r>
          </a:p>
        </p:txBody>
      </p:sp>
      <p:sp>
        <p:nvSpPr>
          <p:cNvPr id="14" name="TextBox 14"/>
          <p:cNvSpPr txBox="1"/>
          <p:nvPr/>
        </p:nvSpPr>
        <p:spPr>
          <a:xfrm>
            <a:off x="8122221" y="5893598"/>
            <a:ext cx="3681294" cy="692150"/>
          </a:xfrm>
          <a:prstGeom prst="rect">
            <a:avLst/>
          </a:prstGeom>
        </p:spPr>
        <p:txBody>
          <a:bodyPr lIns="0" tIns="0" rIns="0" bIns="0" rtlCol="0" anchor="t">
            <a:spAutoFit/>
          </a:bodyPr>
          <a:lstStyle/>
          <a:p>
            <a:pPr marL="431797" lvl="1" indent="-215899" algn="ctr">
              <a:lnSpc>
                <a:spcPts val="2799"/>
              </a:lnSpc>
              <a:buFont typeface="Arial"/>
              <a:buChar char="•"/>
            </a:pPr>
            <a:r>
              <a:rPr lang="en-US" sz="1999">
                <a:solidFill>
                  <a:srgbClr val="FFFFFF"/>
                </a:solidFill>
                <a:latin typeface="Open Sans"/>
                <a:ea typeface="Open Sans"/>
                <a:cs typeface="Open Sans"/>
                <a:sym typeface="Open Sans"/>
              </a:rPr>
              <a:t>Lesión del tendón distal del Bíceps</a:t>
            </a:r>
          </a:p>
        </p:txBody>
      </p:sp>
      <p:sp>
        <p:nvSpPr>
          <p:cNvPr id="15" name="TextBox 15"/>
          <p:cNvSpPr txBox="1"/>
          <p:nvPr/>
        </p:nvSpPr>
        <p:spPr>
          <a:xfrm>
            <a:off x="8122221" y="6701780"/>
            <a:ext cx="3681294" cy="692150"/>
          </a:xfrm>
          <a:prstGeom prst="rect">
            <a:avLst/>
          </a:prstGeom>
        </p:spPr>
        <p:txBody>
          <a:bodyPr lIns="0" tIns="0" rIns="0" bIns="0" rtlCol="0" anchor="t">
            <a:spAutoFit/>
          </a:bodyPr>
          <a:lstStyle/>
          <a:p>
            <a:pPr marL="431797" lvl="1" indent="-215899" algn="ctr">
              <a:lnSpc>
                <a:spcPts val="2799"/>
              </a:lnSpc>
              <a:buFont typeface="Arial"/>
              <a:buChar char="•"/>
            </a:pPr>
            <a:r>
              <a:rPr lang="en-US" sz="1999">
                <a:solidFill>
                  <a:srgbClr val="FFFFFF"/>
                </a:solidFill>
                <a:latin typeface="Open Sans"/>
                <a:ea typeface="Open Sans"/>
                <a:cs typeface="Open Sans"/>
                <a:sym typeface="Open Sans"/>
              </a:rPr>
              <a:t>Lesión del tendón del Tríceps</a:t>
            </a:r>
          </a:p>
        </p:txBody>
      </p:sp>
      <p:sp>
        <p:nvSpPr>
          <p:cNvPr id="16" name="TextBox 16"/>
          <p:cNvSpPr txBox="1"/>
          <p:nvPr/>
        </p:nvSpPr>
        <p:spPr>
          <a:xfrm>
            <a:off x="8122221" y="7462048"/>
            <a:ext cx="3681294" cy="1397000"/>
          </a:xfrm>
          <a:prstGeom prst="rect">
            <a:avLst/>
          </a:prstGeom>
        </p:spPr>
        <p:txBody>
          <a:bodyPr lIns="0" tIns="0" rIns="0" bIns="0" rtlCol="0" anchor="t">
            <a:spAutoFit/>
          </a:bodyPr>
          <a:lstStyle/>
          <a:p>
            <a:pPr marL="431797" lvl="1" indent="-215899" algn="ctr">
              <a:lnSpc>
                <a:spcPts val="2799"/>
              </a:lnSpc>
              <a:buFont typeface="Arial"/>
              <a:buChar char="•"/>
            </a:pPr>
            <a:r>
              <a:rPr lang="en-US" sz="1999" u="sng">
                <a:solidFill>
                  <a:srgbClr val="FFFFFF"/>
                </a:solidFill>
                <a:latin typeface="Open Sans"/>
                <a:ea typeface="Open Sans"/>
                <a:cs typeface="Open Sans"/>
                <a:sym typeface="Open Sans"/>
              </a:rPr>
              <a:t>Traumática :</a:t>
            </a:r>
            <a:r>
              <a:rPr lang="en-US" sz="1999">
                <a:solidFill>
                  <a:srgbClr val="FFFFFF"/>
                </a:solidFill>
                <a:latin typeface="Open Sans"/>
                <a:ea typeface="Open Sans"/>
                <a:cs typeface="Open Sans"/>
                <a:sym typeface="Open Sans"/>
              </a:rPr>
              <a:t> Fractura , Contusión ósea , Fractura Oculta , Subluxación , Luxación.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4434111"/>
            <a:chOff x="0" y="0"/>
            <a:chExt cx="4816593" cy="1167832"/>
          </a:xfrm>
        </p:grpSpPr>
        <p:sp>
          <p:nvSpPr>
            <p:cNvPr id="3" name="Freeform 3"/>
            <p:cNvSpPr/>
            <p:nvPr/>
          </p:nvSpPr>
          <p:spPr>
            <a:xfrm>
              <a:off x="0" y="0"/>
              <a:ext cx="4816592" cy="1167832"/>
            </a:xfrm>
            <a:custGeom>
              <a:avLst/>
              <a:gdLst/>
              <a:ahLst/>
              <a:cxnLst/>
              <a:rect l="l" t="t" r="r" b="b"/>
              <a:pathLst>
                <a:path w="4816592" h="1167832">
                  <a:moveTo>
                    <a:pt x="0" y="0"/>
                  </a:moveTo>
                  <a:lnTo>
                    <a:pt x="4816592" y="0"/>
                  </a:lnTo>
                  <a:lnTo>
                    <a:pt x="4816592" y="1167832"/>
                  </a:lnTo>
                  <a:lnTo>
                    <a:pt x="0" y="1167832"/>
                  </a:lnTo>
                  <a:close/>
                </a:path>
              </a:pathLst>
            </a:custGeom>
            <a:solidFill>
              <a:srgbClr val="013F58"/>
            </a:solidFill>
          </p:spPr>
        </p:sp>
        <p:sp>
          <p:nvSpPr>
            <p:cNvPr id="4" name="TextBox 4"/>
            <p:cNvSpPr txBox="1"/>
            <p:nvPr/>
          </p:nvSpPr>
          <p:spPr>
            <a:xfrm>
              <a:off x="0" y="-38100"/>
              <a:ext cx="4816593" cy="1205932"/>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257175" y="87608"/>
            <a:ext cx="1781978" cy="2651317"/>
          </a:xfrm>
          <a:custGeom>
            <a:avLst/>
            <a:gdLst/>
            <a:ahLst/>
            <a:cxnLst/>
            <a:rect l="l" t="t" r="r" b="b"/>
            <a:pathLst>
              <a:path w="1781978" h="2651317">
                <a:moveTo>
                  <a:pt x="0" y="0"/>
                </a:moveTo>
                <a:lnTo>
                  <a:pt x="1781978" y="0"/>
                </a:lnTo>
                <a:lnTo>
                  <a:pt x="1781978"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1936282" y="1155150"/>
            <a:ext cx="13754100" cy="2770505"/>
          </a:xfrm>
          <a:prstGeom prst="rect">
            <a:avLst/>
          </a:prstGeom>
        </p:spPr>
        <p:txBody>
          <a:bodyPr lIns="0" tIns="0" rIns="0" bIns="0" rtlCol="0" anchor="t">
            <a:spAutoFit/>
          </a:bodyPr>
          <a:lstStyle/>
          <a:p>
            <a:pPr algn="ctr">
              <a:lnSpc>
                <a:spcPts val="4359"/>
              </a:lnSpc>
            </a:pPr>
            <a:r>
              <a:rPr lang="en-US" sz="3999">
                <a:solidFill>
                  <a:srgbClr val="FFFFFF"/>
                </a:solidFill>
                <a:latin typeface="Garet"/>
                <a:ea typeface="Garet"/>
                <a:cs typeface="Garet"/>
                <a:sym typeface="Garet"/>
              </a:rPr>
              <a:t>Tener en cuenta al momento de comenzar estudio : </a:t>
            </a:r>
          </a:p>
          <a:p>
            <a:pPr algn="ctr">
              <a:lnSpc>
                <a:spcPts val="4359"/>
              </a:lnSpc>
            </a:pPr>
            <a:endParaRPr lang="en-US" sz="3999">
              <a:solidFill>
                <a:srgbClr val="FFFFFF"/>
              </a:solidFill>
              <a:latin typeface="Garet"/>
              <a:ea typeface="Garet"/>
              <a:cs typeface="Garet"/>
              <a:sym typeface="Garet"/>
            </a:endParaRPr>
          </a:p>
          <a:p>
            <a:pPr algn="ctr">
              <a:lnSpc>
                <a:spcPts val="4359"/>
              </a:lnSpc>
            </a:pPr>
            <a:r>
              <a:rPr lang="en-US" sz="3999">
                <a:solidFill>
                  <a:srgbClr val="FFFFFF"/>
                </a:solidFill>
                <a:latin typeface="Garet"/>
                <a:ea typeface="Garet"/>
                <a:cs typeface="Garet"/>
                <a:sym typeface="Garet"/>
              </a:rPr>
              <a:t>ÁREA DE ESTUDIO</a:t>
            </a:r>
          </a:p>
          <a:p>
            <a:pPr algn="ctr">
              <a:lnSpc>
                <a:spcPts val="4359"/>
              </a:lnSpc>
            </a:pPr>
            <a:r>
              <a:rPr lang="en-US" sz="3999">
                <a:solidFill>
                  <a:srgbClr val="FFFFFF"/>
                </a:solidFill>
                <a:latin typeface="Garet"/>
                <a:ea typeface="Garet"/>
                <a:cs typeface="Garet"/>
                <a:sym typeface="Garet"/>
              </a:rPr>
              <a:t>ANATOMÍA </a:t>
            </a:r>
          </a:p>
          <a:p>
            <a:pPr algn="ctr">
              <a:lnSpc>
                <a:spcPts val="4359"/>
              </a:lnSpc>
            </a:pPr>
            <a:r>
              <a:rPr lang="en-US" sz="3999">
                <a:solidFill>
                  <a:srgbClr val="FFFFFF"/>
                </a:solidFill>
                <a:latin typeface="Garet"/>
                <a:ea typeface="Garet"/>
                <a:cs typeface="Garet"/>
                <a:sym typeface="Garet"/>
              </a:rPr>
              <a:t>POSICIONAMIENTO</a:t>
            </a:r>
          </a:p>
        </p:txBody>
      </p:sp>
      <p:sp>
        <p:nvSpPr>
          <p:cNvPr id="7" name="Freeform 7"/>
          <p:cNvSpPr/>
          <p:nvPr/>
        </p:nvSpPr>
        <p:spPr>
          <a:xfrm rot="-10800000">
            <a:off x="15329557" y="934063"/>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571500" y="6346144"/>
            <a:ext cx="2422165" cy="2054121"/>
          </a:xfrm>
          <a:custGeom>
            <a:avLst/>
            <a:gdLst/>
            <a:ahLst/>
            <a:cxnLst/>
            <a:rect l="l" t="t" r="r" b="b"/>
            <a:pathLst>
              <a:path w="2422165" h="2054121">
                <a:moveTo>
                  <a:pt x="0" y="0"/>
                </a:moveTo>
                <a:lnTo>
                  <a:pt x="2422165" y="0"/>
                </a:lnTo>
                <a:lnTo>
                  <a:pt x="2422165" y="2054121"/>
                </a:lnTo>
                <a:lnTo>
                  <a:pt x="0" y="2054121"/>
                </a:lnTo>
                <a:lnTo>
                  <a:pt x="0" y="0"/>
                </a:lnTo>
                <a:close/>
              </a:path>
            </a:pathLst>
          </a:custGeom>
          <a:blipFill>
            <a:blip r:embed="rId4"/>
            <a:stretch>
              <a:fillRect l="-30534" r="-26740"/>
            </a:stretch>
          </a:blipFill>
        </p:spPr>
      </p:sp>
      <p:sp>
        <p:nvSpPr>
          <p:cNvPr id="9" name="Freeform 9"/>
          <p:cNvSpPr/>
          <p:nvPr/>
        </p:nvSpPr>
        <p:spPr>
          <a:xfrm>
            <a:off x="3151325" y="6315500"/>
            <a:ext cx="2084765" cy="2084765"/>
          </a:xfrm>
          <a:custGeom>
            <a:avLst/>
            <a:gdLst/>
            <a:ahLst/>
            <a:cxnLst/>
            <a:rect l="l" t="t" r="r" b="b"/>
            <a:pathLst>
              <a:path w="2084765" h="2084765">
                <a:moveTo>
                  <a:pt x="0" y="0"/>
                </a:moveTo>
                <a:lnTo>
                  <a:pt x="2084765" y="0"/>
                </a:lnTo>
                <a:lnTo>
                  <a:pt x="2084765" y="2084765"/>
                </a:lnTo>
                <a:lnTo>
                  <a:pt x="0" y="2084765"/>
                </a:lnTo>
                <a:lnTo>
                  <a:pt x="0" y="0"/>
                </a:lnTo>
                <a:close/>
              </a:path>
            </a:pathLst>
          </a:custGeom>
          <a:blipFill>
            <a:blip r:embed="rId5"/>
            <a:stretch>
              <a:fillRect/>
            </a:stretch>
          </a:blipFill>
        </p:spPr>
      </p:sp>
      <p:sp>
        <p:nvSpPr>
          <p:cNvPr id="10" name="Freeform 10"/>
          <p:cNvSpPr/>
          <p:nvPr/>
        </p:nvSpPr>
        <p:spPr>
          <a:xfrm>
            <a:off x="8401749" y="6346144"/>
            <a:ext cx="1399006" cy="1933551"/>
          </a:xfrm>
          <a:custGeom>
            <a:avLst/>
            <a:gdLst/>
            <a:ahLst/>
            <a:cxnLst/>
            <a:rect l="l" t="t" r="r" b="b"/>
            <a:pathLst>
              <a:path w="1399006" h="1933551">
                <a:moveTo>
                  <a:pt x="0" y="0"/>
                </a:moveTo>
                <a:lnTo>
                  <a:pt x="1399006" y="0"/>
                </a:lnTo>
                <a:lnTo>
                  <a:pt x="1399006" y="1933551"/>
                </a:lnTo>
                <a:lnTo>
                  <a:pt x="0" y="1933551"/>
                </a:lnTo>
                <a:lnTo>
                  <a:pt x="0" y="0"/>
                </a:lnTo>
                <a:close/>
              </a:path>
            </a:pathLst>
          </a:custGeom>
          <a:blipFill>
            <a:blip r:embed="rId6"/>
            <a:stretch>
              <a:fillRect/>
            </a:stretch>
          </a:blipFill>
        </p:spPr>
      </p:sp>
      <p:sp>
        <p:nvSpPr>
          <p:cNvPr id="11" name="Freeform 11"/>
          <p:cNvSpPr/>
          <p:nvPr/>
        </p:nvSpPr>
        <p:spPr>
          <a:xfrm>
            <a:off x="6161345" y="6700308"/>
            <a:ext cx="1315149" cy="1315149"/>
          </a:xfrm>
          <a:custGeom>
            <a:avLst/>
            <a:gdLst/>
            <a:ahLst/>
            <a:cxnLst/>
            <a:rect l="l" t="t" r="r" b="b"/>
            <a:pathLst>
              <a:path w="1315149" h="1315149">
                <a:moveTo>
                  <a:pt x="0" y="0"/>
                </a:moveTo>
                <a:lnTo>
                  <a:pt x="1315149" y="0"/>
                </a:lnTo>
                <a:lnTo>
                  <a:pt x="1315149" y="1315149"/>
                </a:lnTo>
                <a:lnTo>
                  <a:pt x="0" y="131514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9962680" y="6346144"/>
            <a:ext cx="1665877" cy="1933551"/>
          </a:xfrm>
          <a:custGeom>
            <a:avLst/>
            <a:gdLst/>
            <a:ahLst/>
            <a:cxnLst/>
            <a:rect l="l" t="t" r="r" b="b"/>
            <a:pathLst>
              <a:path w="1665877" h="1933551">
                <a:moveTo>
                  <a:pt x="0" y="0"/>
                </a:moveTo>
                <a:lnTo>
                  <a:pt x="1665878" y="0"/>
                </a:lnTo>
                <a:lnTo>
                  <a:pt x="1665878" y="1933551"/>
                </a:lnTo>
                <a:lnTo>
                  <a:pt x="0" y="1933551"/>
                </a:lnTo>
                <a:lnTo>
                  <a:pt x="0" y="0"/>
                </a:lnTo>
                <a:close/>
              </a:path>
            </a:pathLst>
          </a:custGeom>
          <a:blipFill>
            <a:blip r:embed="rId9"/>
            <a:stretch>
              <a:fillRect/>
            </a:stretch>
          </a:blipFill>
        </p:spPr>
      </p:sp>
      <p:sp>
        <p:nvSpPr>
          <p:cNvPr id="13" name="Freeform 13"/>
          <p:cNvSpPr/>
          <p:nvPr/>
        </p:nvSpPr>
        <p:spPr>
          <a:xfrm>
            <a:off x="12552483" y="5951855"/>
            <a:ext cx="2704212" cy="3605615"/>
          </a:xfrm>
          <a:custGeom>
            <a:avLst/>
            <a:gdLst/>
            <a:ahLst/>
            <a:cxnLst/>
            <a:rect l="l" t="t" r="r" b="b"/>
            <a:pathLst>
              <a:path w="2704212" h="3605615">
                <a:moveTo>
                  <a:pt x="0" y="0"/>
                </a:moveTo>
                <a:lnTo>
                  <a:pt x="2704211" y="0"/>
                </a:lnTo>
                <a:lnTo>
                  <a:pt x="2704211" y="3605615"/>
                </a:lnTo>
                <a:lnTo>
                  <a:pt x="0" y="3605615"/>
                </a:lnTo>
                <a:lnTo>
                  <a:pt x="0" y="0"/>
                </a:lnTo>
                <a:close/>
              </a:path>
            </a:pathLst>
          </a:custGeom>
          <a:blipFill>
            <a:blip r:embed="rId10"/>
            <a:stretch>
              <a:fillRect/>
            </a:stretch>
          </a:blipFill>
        </p:spPr>
      </p:sp>
      <p:sp>
        <p:nvSpPr>
          <p:cNvPr id="14" name="Freeform 14"/>
          <p:cNvSpPr/>
          <p:nvPr/>
        </p:nvSpPr>
        <p:spPr>
          <a:xfrm>
            <a:off x="14800383" y="8063069"/>
            <a:ext cx="3241915" cy="1494401"/>
          </a:xfrm>
          <a:custGeom>
            <a:avLst/>
            <a:gdLst/>
            <a:ahLst/>
            <a:cxnLst/>
            <a:rect l="l" t="t" r="r" b="b"/>
            <a:pathLst>
              <a:path w="3241915" h="1494401">
                <a:moveTo>
                  <a:pt x="0" y="0"/>
                </a:moveTo>
                <a:lnTo>
                  <a:pt x="3241914" y="0"/>
                </a:lnTo>
                <a:lnTo>
                  <a:pt x="3241914" y="1494401"/>
                </a:lnTo>
                <a:lnTo>
                  <a:pt x="0" y="1494401"/>
                </a:lnTo>
                <a:lnTo>
                  <a:pt x="0" y="0"/>
                </a:lnTo>
                <a:close/>
              </a:path>
            </a:pathLst>
          </a:custGeom>
          <a:blipFill>
            <a:blip r:embed="rId11"/>
            <a:stretch>
              <a:fillRect/>
            </a:stretch>
          </a:blipFill>
        </p:spPr>
      </p:sp>
      <p:sp>
        <p:nvSpPr>
          <p:cNvPr id="15" name="TextBox 15"/>
          <p:cNvSpPr txBox="1"/>
          <p:nvPr/>
        </p:nvSpPr>
        <p:spPr>
          <a:xfrm>
            <a:off x="4193707" y="344783"/>
            <a:ext cx="9563100"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DE CODO</a:t>
            </a:r>
          </a:p>
        </p:txBody>
      </p:sp>
      <p:sp>
        <p:nvSpPr>
          <p:cNvPr id="16" name="TextBox 16"/>
          <p:cNvSpPr txBox="1"/>
          <p:nvPr/>
        </p:nvSpPr>
        <p:spPr>
          <a:xfrm>
            <a:off x="1989275" y="5191125"/>
            <a:ext cx="232410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BOBINA</a:t>
            </a:r>
          </a:p>
        </p:txBody>
      </p:sp>
      <p:sp>
        <p:nvSpPr>
          <p:cNvPr id="17" name="TextBox 17"/>
          <p:cNvSpPr txBox="1"/>
          <p:nvPr/>
        </p:nvSpPr>
        <p:spPr>
          <a:xfrm>
            <a:off x="11925300" y="5191125"/>
            <a:ext cx="533400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POSICIONAMIENTO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4082681"/>
            <a:chOff x="0" y="0"/>
            <a:chExt cx="4816593" cy="1075274"/>
          </a:xfrm>
        </p:grpSpPr>
        <p:sp>
          <p:nvSpPr>
            <p:cNvPr id="3" name="Freeform 3"/>
            <p:cNvSpPr/>
            <p:nvPr/>
          </p:nvSpPr>
          <p:spPr>
            <a:xfrm>
              <a:off x="0" y="0"/>
              <a:ext cx="4816592" cy="1075274"/>
            </a:xfrm>
            <a:custGeom>
              <a:avLst/>
              <a:gdLst/>
              <a:ahLst/>
              <a:cxnLst/>
              <a:rect l="l" t="t" r="r" b="b"/>
              <a:pathLst>
                <a:path w="4816592" h="1075274">
                  <a:moveTo>
                    <a:pt x="0" y="0"/>
                  </a:moveTo>
                  <a:lnTo>
                    <a:pt x="4816592" y="0"/>
                  </a:lnTo>
                  <a:lnTo>
                    <a:pt x="4816592" y="1075274"/>
                  </a:lnTo>
                  <a:lnTo>
                    <a:pt x="0" y="1075274"/>
                  </a:lnTo>
                  <a:close/>
                </a:path>
              </a:pathLst>
            </a:custGeom>
            <a:solidFill>
              <a:srgbClr val="013F58"/>
            </a:solidFill>
          </p:spPr>
        </p:sp>
        <p:sp>
          <p:nvSpPr>
            <p:cNvPr id="4" name="TextBox 4"/>
            <p:cNvSpPr txBox="1"/>
            <p:nvPr/>
          </p:nvSpPr>
          <p:spPr>
            <a:xfrm>
              <a:off x="0" y="-38100"/>
              <a:ext cx="4816593" cy="1113374"/>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1175534" y="29715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a:off x="15054262" y="90548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10800000">
            <a:off x="4193707" y="6531801"/>
            <a:ext cx="378079" cy="1599565"/>
          </a:xfrm>
          <a:custGeom>
            <a:avLst/>
            <a:gdLst/>
            <a:ahLst/>
            <a:cxnLst/>
            <a:rect l="l" t="t" r="r" b="b"/>
            <a:pathLst>
              <a:path w="378079" h="1599565">
                <a:moveTo>
                  <a:pt x="0" y="0"/>
                </a:moveTo>
                <a:lnTo>
                  <a:pt x="378079" y="0"/>
                </a:lnTo>
                <a:lnTo>
                  <a:pt x="378079" y="1599564"/>
                </a:lnTo>
                <a:lnTo>
                  <a:pt x="0" y="15995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8" name="TextBox 8"/>
          <p:cNvSpPr txBox="1"/>
          <p:nvPr/>
        </p:nvSpPr>
        <p:spPr>
          <a:xfrm>
            <a:off x="323448" y="4980940"/>
            <a:ext cx="5048250" cy="5253736"/>
          </a:xfrm>
          <a:prstGeom prst="rect">
            <a:avLst/>
          </a:prstGeom>
        </p:spPr>
        <p:txBody>
          <a:bodyPr lIns="0" tIns="0" rIns="0" bIns="0" rtlCol="0" anchor="t">
            <a:spAutoFit/>
          </a:bodyPr>
          <a:lstStyle/>
          <a:p>
            <a:pPr algn="l">
              <a:lnSpc>
                <a:spcPts val="4142"/>
              </a:lnSpc>
            </a:pPr>
            <a:r>
              <a:rPr lang="en-US" sz="3800" b="1" u="sng">
                <a:solidFill>
                  <a:srgbClr val="000000"/>
                </a:solidFill>
                <a:latin typeface="Garet Bold"/>
                <a:ea typeface="Garet Bold"/>
                <a:cs typeface="Garet Bold"/>
                <a:sym typeface="Garet Bold"/>
              </a:rPr>
              <a:t>VISUALIZADOR </a:t>
            </a:r>
          </a:p>
          <a:p>
            <a:pPr algn="l">
              <a:lnSpc>
                <a:spcPts val="4142"/>
              </a:lnSpc>
            </a:pPr>
            <a:r>
              <a:rPr lang="en-US" sz="3800" b="1" u="sng">
                <a:solidFill>
                  <a:srgbClr val="000000"/>
                </a:solidFill>
                <a:latin typeface="Garet Bold"/>
                <a:ea typeface="Garet Bold"/>
                <a:cs typeface="Garet Bold"/>
                <a:sym typeface="Garet Bold"/>
              </a:rPr>
              <a:t>SCOUT 3 PLANOS Localizador AXIAL</a:t>
            </a:r>
          </a:p>
          <a:p>
            <a:pPr algn="l">
              <a:lnSpc>
                <a:spcPts val="4142"/>
              </a:lnSpc>
            </a:pPr>
            <a:r>
              <a:rPr lang="en-US" sz="3800" b="1" u="sng">
                <a:solidFill>
                  <a:srgbClr val="000000"/>
                </a:solidFill>
                <a:latin typeface="Garet Bold"/>
                <a:ea typeface="Garet Bold"/>
                <a:cs typeface="Garet Bold"/>
                <a:sym typeface="Garet Bold"/>
              </a:rPr>
              <a:t>CORONAL STIR</a:t>
            </a:r>
          </a:p>
          <a:p>
            <a:pPr algn="l">
              <a:lnSpc>
                <a:spcPts val="4142"/>
              </a:lnSpc>
            </a:pPr>
            <a:r>
              <a:rPr lang="en-US" sz="3800" b="1" u="sng">
                <a:solidFill>
                  <a:srgbClr val="000000"/>
                </a:solidFill>
                <a:latin typeface="Garet Bold"/>
                <a:ea typeface="Garet Bold"/>
                <a:cs typeface="Garet Bold"/>
                <a:sym typeface="Garet Bold"/>
              </a:rPr>
              <a:t>CORONAL T1</a:t>
            </a:r>
          </a:p>
          <a:p>
            <a:pPr algn="l">
              <a:lnSpc>
                <a:spcPts val="4142"/>
              </a:lnSpc>
            </a:pPr>
            <a:r>
              <a:rPr lang="en-US" sz="3800" b="1" u="sng">
                <a:solidFill>
                  <a:srgbClr val="000000"/>
                </a:solidFill>
                <a:latin typeface="Garet Bold"/>
                <a:ea typeface="Garet Bold"/>
                <a:cs typeface="Garet Bold"/>
                <a:sym typeface="Garet Bold"/>
              </a:rPr>
              <a:t>CORONAL T2</a:t>
            </a:r>
          </a:p>
          <a:p>
            <a:pPr algn="l">
              <a:lnSpc>
                <a:spcPts val="4142"/>
              </a:lnSpc>
            </a:pPr>
            <a:r>
              <a:rPr lang="en-US" sz="3800" b="1" u="sng">
                <a:solidFill>
                  <a:srgbClr val="000000"/>
                </a:solidFill>
                <a:latin typeface="Garet Bold"/>
                <a:ea typeface="Garet Bold"/>
                <a:cs typeface="Garet Bold"/>
                <a:sym typeface="Garet Bold"/>
              </a:rPr>
              <a:t>SAGITAL STIR </a:t>
            </a:r>
          </a:p>
          <a:p>
            <a:pPr algn="l">
              <a:lnSpc>
                <a:spcPts val="4142"/>
              </a:lnSpc>
            </a:pPr>
            <a:r>
              <a:rPr lang="en-US" sz="3800" b="1" u="sng">
                <a:solidFill>
                  <a:srgbClr val="000000"/>
                </a:solidFill>
                <a:latin typeface="Garet Bold"/>
                <a:ea typeface="Garet Bold"/>
                <a:cs typeface="Garet Bold"/>
                <a:sym typeface="Garet Bold"/>
              </a:rPr>
              <a:t>SAGITAL T1 </a:t>
            </a:r>
          </a:p>
          <a:p>
            <a:pPr algn="l">
              <a:lnSpc>
                <a:spcPts val="4142"/>
              </a:lnSpc>
            </a:pPr>
            <a:r>
              <a:rPr lang="en-US" sz="3800" b="1" u="sng">
                <a:solidFill>
                  <a:srgbClr val="000000"/>
                </a:solidFill>
                <a:latin typeface="Garet Bold"/>
                <a:ea typeface="Garet Bold"/>
                <a:cs typeface="Garet Bold"/>
                <a:sym typeface="Garet Bold"/>
              </a:rPr>
              <a:t>AXIAL STIR </a:t>
            </a:r>
          </a:p>
          <a:p>
            <a:pPr algn="l">
              <a:lnSpc>
                <a:spcPts val="4142"/>
              </a:lnSpc>
            </a:pPr>
            <a:endParaRPr lang="en-US" sz="3800" b="1" u="sng">
              <a:solidFill>
                <a:srgbClr val="000000"/>
              </a:solidFill>
              <a:latin typeface="Garet Bold"/>
              <a:ea typeface="Garet Bold"/>
              <a:cs typeface="Garet Bold"/>
              <a:sym typeface="Garet Bold"/>
            </a:endParaRPr>
          </a:p>
        </p:txBody>
      </p:sp>
      <p:sp>
        <p:nvSpPr>
          <p:cNvPr id="9" name="Freeform 9"/>
          <p:cNvSpPr/>
          <p:nvPr/>
        </p:nvSpPr>
        <p:spPr>
          <a:xfrm rot="-10800000">
            <a:off x="5056657" y="5598033"/>
            <a:ext cx="315041" cy="1332865"/>
          </a:xfrm>
          <a:custGeom>
            <a:avLst/>
            <a:gdLst/>
            <a:ahLst/>
            <a:cxnLst/>
            <a:rect l="l" t="t" r="r" b="b"/>
            <a:pathLst>
              <a:path w="315041" h="1332865">
                <a:moveTo>
                  <a:pt x="0" y="0"/>
                </a:moveTo>
                <a:lnTo>
                  <a:pt x="315041" y="0"/>
                </a:lnTo>
                <a:lnTo>
                  <a:pt x="315041" y="1332865"/>
                </a:lnTo>
                <a:lnTo>
                  <a:pt x="0" y="13328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10" name="Freeform 10"/>
          <p:cNvSpPr/>
          <p:nvPr/>
        </p:nvSpPr>
        <p:spPr>
          <a:xfrm rot="-10800000">
            <a:off x="3888907" y="7968762"/>
            <a:ext cx="304800" cy="1289538"/>
          </a:xfrm>
          <a:custGeom>
            <a:avLst/>
            <a:gdLst/>
            <a:ahLst/>
            <a:cxnLst/>
            <a:rect l="l" t="t" r="r" b="b"/>
            <a:pathLst>
              <a:path w="304800" h="1289538">
                <a:moveTo>
                  <a:pt x="0" y="0"/>
                </a:moveTo>
                <a:lnTo>
                  <a:pt x="304800" y="0"/>
                </a:lnTo>
                <a:lnTo>
                  <a:pt x="304800" y="1289538"/>
                </a:lnTo>
                <a:lnTo>
                  <a:pt x="0" y="12895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11" name="Freeform 11"/>
          <p:cNvSpPr/>
          <p:nvPr/>
        </p:nvSpPr>
        <p:spPr>
          <a:xfrm rot="-10800000">
            <a:off x="3504798" y="8912098"/>
            <a:ext cx="304800" cy="1289538"/>
          </a:xfrm>
          <a:custGeom>
            <a:avLst/>
            <a:gdLst/>
            <a:ahLst/>
            <a:cxnLst/>
            <a:rect l="l" t="t" r="r" b="b"/>
            <a:pathLst>
              <a:path w="304800" h="1289538">
                <a:moveTo>
                  <a:pt x="0" y="0"/>
                </a:moveTo>
                <a:lnTo>
                  <a:pt x="304800" y="0"/>
                </a:lnTo>
                <a:lnTo>
                  <a:pt x="304800" y="1289538"/>
                </a:lnTo>
                <a:lnTo>
                  <a:pt x="0" y="12895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12" name="Freeform 12"/>
          <p:cNvSpPr/>
          <p:nvPr/>
        </p:nvSpPr>
        <p:spPr>
          <a:xfrm>
            <a:off x="15654425" y="5455820"/>
            <a:ext cx="2223770" cy="1302990"/>
          </a:xfrm>
          <a:custGeom>
            <a:avLst/>
            <a:gdLst/>
            <a:ahLst/>
            <a:cxnLst/>
            <a:rect l="l" t="t" r="r" b="b"/>
            <a:pathLst>
              <a:path w="2223770" h="1302990">
                <a:moveTo>
                  <a:pt x="0" y="0"/>
                </a:moveTo>
                <a:lnTo>
                  <a:pt x="2223770" y="0"/>
                </a:lnTo>
                <a:lnTo>
                  <a:pt x="2223770" y="1302990"/>
                </a:lnTo>
                <a:lnTo>
                  <a:pt x="0" y="1302990"/>
                </a:lnTo>
                <a:lnTo>
                  <a:pt x="0" y="0"/>
                </a:lnTo>
                <a:close/>
              </a:path>
            </a:pathLst>
          </a:custGeom>
          <a:blipFill>
            <a:blip r:embed="rId6"/>
            <a:stretch>
              <a:fillRect/>
            </a:stretch>
          </a:blipFill>
        </p:spPr>
      </p:sp>
      <p:sp>
        <p:nvSpPr>
          <p:cNvPr id="13" name="Freeform 13"/>
          <p:cNvSpPr/>
          <p:nvPr/>
        </p:nvSpPr>
        <p:spPr>
          <a:xfrm>
            <a:off x="15954777" y="7334017"/>
            <a:ext cx="1870670" cy="1995381"/>
          </a:xfrm>
          <a:custGeom>
            <a:avLst/>
            <a:gdLst/>
            <a:ahLst/>
            <a:cxnLst/>
            <a:rect l="l" t="t" r="r" b="b"/>
            <a:pathLst>
              <a:path w="1870670" h="1995381">
                <a:moveTo>
                  <a:pt x="0" y="0"/>
                </a:moveTo>
                <a:lnTo>
                  <a:pt x="1870669" y="0"/>
                </a:lnTo>
                <a:lnTo>
                  <a:pt x="1870669" y="1995382"/>
                </a:lnTo>
                <a:lnTo>
                  <a:pt x="0" y="1995382"/>
                </a:lnTo>
                <a:lnTo>
                  <a:pt x="0" y="0"/>
                </a:lnTo>
                <a:close/>
              </a:path>
            </a:pathLst>
          </a:custGeom>
          <a:blipFill>
            <a:blip r:embed="rId7"/>
            <a:stretch>
              <a:fillRect/>
            </a:stretch>
          </a:blipFill>
        </p:spPr>
      </p:sp>
      <p:sp>
        <p:nvSpPr>
          <p:cNvPr id="14" name="TextBox 14"/>
          <p:cNvSpPr txBox="1"/>
          <p:nvPr/>
        </p:nvSpPr>
        <p:spPr>
          <a:xfrm>
            <a:off x="3233738" y="1201528"/>
            <a:ext cx="11820525" cy="2383852"/>
          </a:xfrm>
          <a:prstGeom prst="rect">
            <a:avLst/>
          </a:prstGeom>
        </p:spPr>
        <p:txBody>
          <a:bodyPr lIns="0" tIns="0" rIns="0" bIns="0" rtlCol="0" anchor="t">
            <a:spAutoFit/>
          </a:bodyPr>
          <a:lstStyle/>
          <a:p>
            <a:pPr algn="ctr">
              <a:lnSpc>
                <a:spcPts val="3747"/>
              </a:lnSpc>
            </a:pPr>
            <a:r>
              <a:rPr lang="en-US" sz="3437">
                <a:solidFill>
                  <a:srgbClr val="FFFFFF"/>
                </a:solidFill>
                <a:latin typeface="Garet"/>
                <a:ea typeface="Garet"/>
                <a:cs typeface="Garet"/>
                <a:sym typeface="Garet"/>
              </a:rPr>
              <a:t>Tener en cuenta al momento de comenzar estudio : </a:t>
            </a:r>
          </a:p>
          <a:p>
            <a:pPr algn="ctr">
              <a:lnSpc>
                <a:spcPts val="3747"/>
              </a:lnSpc>
            </a:pPr>
            <a:endParaRPr lang="en-US" sz="3437">
              <a:solidFill>
                <a:srgbClr val="FFFFFF"/>
              </a:solidFill>
              <a:latin typeface="Garet"/>
              <a:ea typeface="Garet"/>
              <a:cs typeface="Garet"/>
              <a:sym typeface="Garet"/>
            </a:endParaRPr>
          </a:p>
          <a:p>
            <a:pPr algn="ctr">
              <a:lnSpc>
                <a:spcPts val="3747"/>
              </a:lnSpc>
            </a:pPr>
            <a:r>
              <a:rPr lang="en-US" sz="3437">
                <a:solidFill>
                  <a:srgbClr val="FFFFFF"/>
                </a:solidFill>
                <a:latin typeface="Garet"/>
                <a:ea typeface="Garet"/>
                <a:cs typeface="Garet"/>
                <a:sym typeface="Garet"/>
              </a:rPr>
              <a:t>ÁREA DE ESTUDIO</a:t>
            </a:r>
          </a:p>
          <a:p>
            <a:pPr algn="ctr">
              <a:lnSpc>
                <a:spcPts val="3747"/>
              </a:lnSpc>
            </a:pPr>
            <a:r>
              <a:rPr lang="en-US" sz="3437">
                <a:solidFill>
                  <a:srgbClr val="FFFFFF"/>
                </a:solidFill>
                <a:latin typeface="Garet"/>
                <a:ea typeface="Garet"/>
                <a:cs typeface="Garet"/>
                <a:sym typeface="Garet"/>
              </a:rPr>
              <a:t>ANATOMÍA </a:t>
            </a:r>
          </a:p>
          <a:p>
            <a:pPr algn="ctr">
              <a:lnSpc>
                <a:spcPts val="3747"/>
              </a:lnSpc>
            </a:pPr>
            <a:r>
              <a:rPr lang="en-US" sz="3437">
                <a:solidFill>
                  <a:srgbClr val="FFFFFF"/>
                </a:solidFill>
                <a:latin typeface="Garet"/>
                <a:ea typeface="Garet"/>
                <a:cs typeface="Garet"/>
                <a:sym typeface="Garet"/>
              </a:rPr>
              <a:t>POSICIONAMIENTO</a:t>
            </a:r>
          </a:p>
        </p:txBody>
      </p:sp>
      <p:sp>
        <p:nvSpPr>
          <p:cNvPr id="15" name="TextBox 15"/>
          <p:cNvSpPr txBox="1"/>
          <p:nvPr/>
        </p:nvSpPr>
        <p:spPr>
          <a:xfrm>
            <a:off x="4193707" y="344783"/>
            <a:ext cx="9563100"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DE CODO</a:t>
            </a:r>
          </a:p>
        </p:txBody>
      </p:sp>
      <p:sp>
        <p:nvSpPr>
          <p:cNvPr id="16" name="TextBox 16"/>
          <p:cNvSpPr txBox="1"/>
          <p:nvPr/>
        </p:nvSpPr>
        <p:spPr>
          <a:xfrm>
            <a:off x="7400925" y="4382135"/>
            <a:ext cx="348615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PROTOCOLO</a:t>
            </a:r>
          </a:p>
        </p:txBody>
      </p:sp>
      <p:sp>
        <p:nvSpPr>
          <p:cNvPr id="17" name="TextBox 17"/>
          <p:cNvSpPr txBox="1"/>
          <p:nvPr/>
        </p:nvSpPr>
        <p:spPr>
          <a:xfrm>
            <a:off x="5056657" y="7313168"/>
            <a:ext cx="10111993" cy="592709"/>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EVALUA LIG COLATERALES Y LAS INSERCIONES MUSCULARES EN EPICONDILO</a:t>
            </a:r>
          </a:p>
        </p:txBody>
      </p:sp>
      <p:sp>
        <p:nvSpPr>
          <p:cNvPr id="18" name="TextBox 18"/>
          <p:cNvSpPr txBox="1"/>
          <p:nvPr/>
        </p:nvSpPr>
        <p:spPr>
          <a:xfrm>
            <a:off x="6072092" y="5988875"/>
            <a:ext cx="10111993" cy="592709"/>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NOS SIRVE PARA ADQUIRIR PLANOS CORONALES Y SAGITALES SIGUIENDO EL EJE DE LA ARTICULACIÓN.</a:t>
            </a:r>
          </a:p>
        </p:txBody>
      </p:sp>
      <p:sp>
        <p:nvSpPr>
          <p:cNvPr id="19" name="TextBox 19"/>
          <p:cNvSpPr txBox="1"/>
          <p:nvPr/>
        </p:nvSpPr>
        <p:spPr>
          <a:xfrm>
            <a:off x="4942270" y="8360283"/>
            <a:ext cx="10111993" cy="592709"/>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ADECUADO PARA EVALUACION DE SUPERFICIES CARTILAGINOSAS , RECESO ARTICULAR , TENDONDES DEL BICEPS Y TRICEPS.</a:t>
            </a:r>
          </a:p>
        </p:txBody>
      </p:sp>
      <p:sp>
        <p:nvSpPr>
          <p:cNvPr id="20" name="TextBox 20"/>
          <p:cNvSpPr txBox="1"/>
          <p:nvPr/>
        </p:nvSpPr>
        <p:spPr>
          <a:xfrm>
            <a:off x="4571786" y="9295247"/>
            <a:ext cx="10111993" cy="592709"/>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EVALUACIÓN DE RELACIONES ANATOMICAS DE LOS NERVIOS Y VASOS . TRAYECTO NERVIO CUBITAL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4082681"/>
            <a:chOff x="0" y="0"/>
            <a:chExt cx="4816593" cy="1075274"/>
          </a:xfrm>
        </p:grpSpPr>
        <p:sp>
          <p:nvSpPr>
            <p:cNvPr id="3" name="Freeform 3"/>
            <p:cNvSpPr/>
            <p:nvPr/>
          </p:nvSpPr>
          <p:spPr>
            <a:xfrm>
              <a:off x="0" y="0"/>
              <a:ext cx="4816592" cy="1075274"/>
            </a:xfrm>
            <a:custGeom>
              <a:avLst/>
              <a:gdLst/>
              <a:ahLst/>
              <a:cxnLst/>
              <a:rect l="l" t="t" r="r" b="b"/>
              <a:pathLst>
                <a:path w="4816592" h="1075274">
                  <a:moveTo>
                    <a:pt x="0" y="0"/>
                  </a:moveTo>
                  <a:lnTo>
                    <a:pt x="4816592" y="0"/>
                  </a:lnTo>
                  <a:lnTo>
                    <a:pt x="4816592" y="1075274"/>
                  </a:lnTo>
                  <a:lnTo>
                    <a:pt x="0" y="1075274"/>
                  </a:lnTo>
                  <a:close/>
                </a:path>
              </a:pathLst>
            </a:custGeom>
            <a:solidFill>
              <a:srgbClr val="013F58"/>
            </a:solidFill>
          </p:spPr>
        </p:sp>
        <p:sp>
          <p:nvSpPr>
            <p:cNvPr id="4" name="TextBox 4"/>
            <p:cNvSpPr txBox="1"/>
            <p:nvPr/>
          </p:nvSpPr>
          <p:spPr>
            <a:xfrm>
              <a:off x="0" y="-38100"/>
              <a:ext cx="4816593" cy="1113374"/>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1175534" y="29715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a:off x="15054262" y="90548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5654425" y="6828375"/>
            <a:ext cx="2223770" cy="1302990"/>
          </a:xfrm>
          <a:custGeom>
            <a:avLst/>
            <a:gdLst/>
            <a:ahLst/>
            <a:cxnLst/>
            <a:rect l="l" t="t" r="r" b="b"/>
            <a:pathLst>
              <a:path w="2223770" h="1302990">
                <a:moveTo>
                  <a:pt x="0" y="0"/>
                </a:moveTo>
                <a:lnTo>
                  <a:pt x="2223770" y="0"/>
                </a:lnTo>
                <a:lnTo>
                  <a:pt x="2223770" y="1302990"/>
                </a:lnTo>
                <a:lnTo>
                  <a:pt x="0" y="1302990"/>
                </a:lnTo>
                <a:lnTo>
                  <a:pt x="0" y="0"/>
                </a:lnTo>
                <a:close/>
              </a:path>
            </a:pathLst>
          </a:custGeom>
          <a:blipFill>
            <a:blip r:embed="rId4"/>
            <a:stretch>
              <a:fillRect/>
            </a:stretch>
          </a:blipFill>
        </p:spPr>
      </p:sp>
      <p:sp>
        <p:nvSpPr>
          <p:cNvPr id="8" name="Freeform 8"/>
          <p:cNvSpPr/>
          <p:nvPr/>
        </p:nvSpPr>
        <p:spPr>
          <a:xfrm>
            <a:off x="5317413" y="6096000"/>
            <a:ext cx="5014758" cy="3430930"/>
          </a:xfrm>
          <a:custGeom>
            <a:avLst/>
            <a:gdLst/>
            <a:ahLst/>
            <a:cxnLst/>
            <a:rect l="l" t="t" r="r" b="b"/>
            <a:pathLst>
              <a:path w="5014758" h="3430930">
                <a:moveTo>
                  <a:pt x="0" y="0"/>
                </a:moveTo>
                <a:lnTo>
                  <a:pt x="5014758" y="0"/>
                </a:lnTo>
                <a:lnTo>
                  <a:pt x="5014758" y="3430930"/>
                </a:lnTo>
                <a:lnTo>
                  <a:pt x="0" y="3430930"/>
                </a:lnTo>
                <a:lnTo>
                  <a:pt x="0" y="0"/>
                </a:lnTo>
                <a:close/>
              </a:path>
            </a:pathLst>
          </a:custGeom>
          <a:blipFill>
            <a:blip r:embed="rId5"/>
            <a:stretch>
              <a:fillRect/>
            </a:stretch>
          </a:blipFill>
        </p:spPr>
      </p:sp>
      <p:sp>
        <p:nvSpPr>
          <p:cNvPr id="9" name="Freeform 9"/>
          <p:cNvSpPr/>
          <p:nvPr/>
        </p:nvSpPr>
        <p:spPr>
          <a:xfrm>
            <a:off x="10603759" y="6073033"/>
            <a:ext cx="4859915" cy="3476864"/>
          </a:xfrm>
          <a:custGeom>
            <a:avLst/>
            <a:gdLst/>
            <a:ahLst/>
            <a:cxnLst/>
            <a:rect l="l" t="t" r="r" b="b"/>
            <a:pathLst>
              <a:path w="4859915" h="3476864">
                <a:moveTo>
                  <a:pt x="0" y="0"/>
                </a:moveTo>
                <a:lnTo>
                  <a:pt x="4859915" y="0"/>
                </a:lnTo>
                <a:lnTo>
                  <a:pt x="4859915" y="3476864"/>
                </a:lnTo>
                <a:lnTo>
                  <a:pt x="0" y="3476864"/>
                </a:lnTo>
                <a:lnTo>
                  <a:pt x="0" y="0"/>
                </a:lnTo>
                <a:close/>
              </a:path>
            </a:pathLst>
          </a:custGeom>
          <a:blipFill>
            <a:blip r:embed="rId6"/>
            <a:stretch>
              <a:fillRect/>
            </a:stretch>
          </a:blipFill>
        </p:spPr>
      </p:sp>
      <p:sp>
        <p:nvSpPr>
          <p:cNvPr id="10" name="Freeform 10"/>
          <p:cNvSpPr/>
          <p:nvPr/>
        </p:nvSpPr>
        <p:spPr>
          <a:xfrm>
            <a:off x="214438" y="6116064"/>
            <a:ext cx="4855325" cy="3410866"/>
          </a:xfrm>
          <a:custGeom>
            <a:avLst/>
            <a:gdLst/>
            <a:ahLst/>
            <a:cxnLst/>
            <a:rect l="l" t="t" r="r" b="b"/>
            <a:pathLst>
              <a:path w="4855325" h="3410866">
                <a:moveTo>
                  <a:pt x="0" y="0"/>
                </a:moveTo>
                <a:lnTo>
                  <a:pt x="4855325" y="0"/>
                </a:lnTo>
                <a:lnTo>
                  <a:pt x="4855325" y="3410866"/>
                </a:lnTo>
                <a:lnTo>
                  <a:pt x="0" y="3410866"/>
                </a:lnTo>
                <a:lnTo>
                  <a:pt x="0" y="0"/>
                </a:lnTo>
                <a:close/>
              </a:path>
            </a:pathLst>
          </a:custGeom>
          <a:blipFill>
            <a:blip r:embed="rId7"/>
            <a:stretch>
              <a:fillRect/>
            </a:stretch>
          </a:blipFill>
        </p:spPr>
      </p:sp>
      <p:sp>
        <p:nvSpPr>
          <p:cNvPr id="11" name="TextBox 11"/>
          <p:cNvSpPr txBox="1"/>
          <p:nvPr/>
        </p:nvSpPr>
        <p:spPr>
          <a:xfrm>
            <a:off x="3233738" y="1201528"/>
            <a:ext cx="11820525" cy="2383852"/>
          </a:xfrm>
          <a:prstGeom prst="rect">
            <a:avLst/>
          </a:prstGeom>
        </p:spPr>
        <p:txBody>
          <a:bodyPr lIns="0" tIns="0" rIns="0" bIns="0" rtlCol="0" anchor="t">
            <a:spAutoFit/>
          </a:bodyPr>
          <a:lstStyle/>
          <a:p>
            <a:pPr algn="ctr">
              <a:lnSpc>
                <a:spcPts val="3747"/>
              </a:lnSpc>
            </a:pPr>
            <a:r>
              <a:rPr lang="en-US" sz="3437">
                <a:solidFill>
                  <a:srgbClr val="FFFFFF"/>
                </a:solidFill>
                <a:latin typeface="Garet"/>
                <a:ea typeface="Garet"/>
                <a:cs typeface="Garet"/>
                <a:sym typeface="Garet"/>
              </a:rPr>
              <a:t>Tener en cuenta al momento de comenzar estudio : </a:t>
            </a:r>
          </a:p>
          <a:p>
            <a:pPr algn="ctr">
              <a:lnSpc>
                <a:spcPts val="3747"/>
              </a:lnSpc>
            </a:pPr>
            <a:endParaRPr lang="en-US" sz="3437">
              <a:solidFill>
                <a:srgbClr val="FFFFFF"/>
              </a:solidFill>
              <a:latin typeface="Garet"/>
              <a:ea typeface="Garet"/>
              <a:cs typeface="Garet"/>
              <a:sym typeface="Garet"/>
            </a:endParaRPr>
          </a:p>
          <a:p>
            <a:pPr algn="ctr">
              <a:lnSpc>
                <a:spcPts val="3747"/>
              </a:lnSpc>
            </a:pPr>
            <a:r>
              <a:rPr lang="en-US" sz="3437">
                <a:solidFill>
                  <a:srgbClr val="FFFFFF"/>
                </a:solidFill>
                <a:latin typeface="Garet"/>
                <a:ea typeface="Garet"/>
                <a:cs typeface="Garet"/>
                <a:sym typeface="Garet"/>
              </a:rPr>
              <a:t>ÁREA DE ESTUDIO</a:t>
            </a:r>
          </a:p>
          <a:p>
            <a:pPr algn="ctr">
              <a:lnSpc>
                <a:spcPts val="3747"/>
              </a:lnSpc>
            </a:pPr>
            <a:r>
              <a:rPr lang="en-US" sz="3437">
                <a:solidFill>
                  <a:srgbClr val="FFFFFF"/>
                </a:solidFill>
                <a:latin typeface="Garet"/>
                <a:ea typeface="Garet"/>
                <a:cs typeface="Garet"/>
                <a:sym typeface="Garet"/>
              </a:rPr>
              <a:t>ANATOMÍA </a:t>
            </a:r>
          </a:p>
          <a:p>
            <a:pPr algn="ctr">
              <a:lnSpc>
                <a:spcPts val="3747"/>
              </a:lnSpc>
            </a:pPr>
            <a:r>
              <a:rPr lang="en-US" sz="3437">
                <a:solidFill>
                  <a:srgbClr val="FFFFFF"/>
                </a:solidFill>
                <a:latin typeface="Garet"/>
                <a:ea typeface="Garet"/>
                <a:cs typeface="Garet"/>
                <a:sym typeface="Garet"/>
              </a:rPr>
              <a:t>POSICIONAMIENTO</a:t>
            </a:r>
          </a:p>
        </p:txBody>
      </p:sp>
      <p:sp>
        <p:nvSpPr>
          <p:cNvPr id="12" name="TextBox 12"/>
          <p:cNvSpPr txBox="1"/>
          <p:nvPr/>
        </p:nvSpPr>
        <p:spPr>
          <a:xfrm>
            <a:off x="4193707" y="344783"/>
            <a:ext cx="9563100"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DE CODO</a:t>
            </a:r>
          </a:p>
        </p:txBody>
      </p:sp>
      <p:sp>
        <p:nvSpPr>
          <p:cNvPr id="13" name="TextBox 13"/>
          <p:cNvSpPr txBox="1"/>
          <p:nvPr/>
        </p:nvSpPr>
        <p:spPr>
          <a:xfrm>
            <a:off x="5017250" y="4582795"/>
            <a:ext cx="825350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PLANIFICACIÓN GEOMETRICA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EFF"/>
        </a:solidFill>
        <a:effectLst/>
      </p:bgPr>
    </p:bg>
    <p:spTree>
      <p:nvGrpSpPr>
        <p:cNvPr id="1" name=""/>
        <p:cNvGrpSpPr/>
        <p:nvPr/>
      </p:nvGrpSpPr>
      <p:grpSpPr>
        <a:xfrm>
          <a:off x="0" y="0"/>
          <a:ext cx="0" cy="0"/>
          <a:chOff x="0" y="0"/>
          <a:chExt cx="0" cy="0"/>
        </a:xfrm>
      </p:grpSpPr>
      <p:grpSp>
        <p:nvGrpSpPr>
          <p:cNvPr id="2" name="Group 2"/>
          <p:cNvGrpSpPr/>
          <p:nvPr/>
        </p:nvGrpSpPr>
        <p:grpSpPr>
          <a:xfrm>
            <a:off x="2171700" y="6720688"/>
            <a:ext cx="13786417" cy="2617551"/>
            <a:chOff x="0" y="0"/>
            <a:chExt cx="5029322" cy="954890"/>
          </a:xfrm>
        </p:grpSpPr>
        <p:sp>
          <p:nvSpPr>
            <p:cNvPr id="3" name="Freeform 3"/>
            <p:cNvSpPr/>
            <p:nvPr/>
          </p:nvSpPr>
          <p:spPr>
            <a:xfrm>
              <a:off x="0" y="0"/>
              <a:ext cx="5029322" cy="954889"/>
            </a:xfrm>
            <a:custGeom>
              <a:avLst/>
              <a:gdLst/>
              <a:ahLst/>
              <a:cxnLst/>
              <a:rect l="l" t="t" r="r" b="b"/>
              <a:pathLst>
                <a:path w="5029322" h="954889">
                  <a:moveTo>
                    <a:pt x="0" y="0"/>
                  </a:moveTo>
                  <a:lnTo>
                    <a:pt x="5029322" y="0"/>
                  </a:lnTo>
                  <a:lnTo>
                    <a:pt x="5029322" y="954889"/>
                  </a:lnTo>
                  <a:lnTo>
                    <a:pt x="0" y="954889"/>
                  </a:lnTo>
                  <a:close/>
                </a:path>
              </a:pathLst>
            </a:custGeom>
            <a:solidFill>
              <a:srgbClr val="1C8EF4"/>
            </a:solidFill>
          </p:spPr>
        </p:sp>
      </p:grpSp>
      <p:grpSp>
        <p:nvGrpSpPr>
          <p:cNvPr id="4" name="Group 4"/>
          <p:cNvGrpSpPr/>
          <p:nvPr/>
        </p:nvGrpSpPr>
        <p:grpSpPr>
          <a:xfrm>
            <a:off x="152400" y="147054"/>
            <a:ext cx="18288000" cy="4082681"/>
            <a:chOff x="0" y="0"/>
            <a:chExt cx="4816593" cy="1075274"/>
          </a:xfrm>
        </p:grpSpPr>
        <p:sp>
          <p:nvSpPr>
            <p:cNvPr id="5" name="Freeform 5"/>
            <p:cNvSpPr/>
            <p:nvPr/>
          </p:nvSpPr>
          <p:spPr>
            <a:xfrm>
              <a:off x="0" y="0"/>
              <a:ext cx="4816592" cy="1075274"/>
            </a:xfrm>
            <a:custGeom>
              <a:avLst/>
              <a:gdLst/>
              <a:ahLst/>
              <a:cxnLst/>
              <a:rect l="l" t="t" r="r" b="b"/>
              <a:pathLst>
                <a:path w="4816592" h="1075274">
                  <a:moveTo>
                    <a:pt x="0" y="0"/>
                  </a:moveTo>
                  <a:lnTo>
                    <a:pt x="4816592" y="0"/>
                  </a:lnTo>
                  <a:lnTo>
                    <a:pt x="4816592" y="1075274"/>
                  </a:lnTo>
                  <a:lnTo>
                    <a:pt x="0" y="1075274"/>
                  </a:lnTo>
                  <a:close/>
                </a:path>
              </a:pathLst>
            </a:custGeom>
            <a:solidFill>
              <a:srgbClr val="013F58"/>
            </a:solidFill>
          </p:spPr>
        </p:sp>
        <p:sp>
          <p:nvSpPr>
            <p:cNvPr id="6" name="TextBox 6"/>
            <p:cNvSpPr txBox="1"/>
            <p:nvPr/>
          </p:nvSpPr>
          <p:spPr>
            <a:xfrm>
              <a:off x="0" y="-38100"/>
              <a:ext cx="4816593" cy="1113374"/>
            </a:xfrm>
            <a:prstGeom prst="rect">
              <a:avLst/>
            </a:prstGeom>
          </p:spPr>
          <p:txBody>
            <a:bodyPr lIns="50800" tIns="50800" rIns="50800" bIns="50800" rtlCol="0" anchor="ctr"/>
            <a:lstStyle/>
            <a:p>
              <a:pPr algn="ctr">
                <a:lnSpc>
                  <a:spcPts val="2799"/>
                </a:lnSpc>
              </a:pPr>
              <a:endParaRPr/>
            </a:p>
          </p:txBody>
        </p:sp>
      </p:grpSp>
      <p:sp>
        <p:nvSpPr>
          <p:cNvPr id="7" name="Freeform 7"/>
          <p:cNvSpPr/>
          <p:nvPr/>
        </p:nvSpPr>
        <p:spPr>
          <a:xfrm>
            <a:off x="1028700" y="576493"/>
            <a:ext cx="2923813" cy="2923813"/>
          </a:xfrm>
          <a:custGeom>
            <a:avLst/>
            <a:gdLst/>
            <a:ahLst/>
            <a:cxnLst/>
            <a:rect l="l" t="t" r="r" b="b"/>
            <a:pathLst>
              <a:path w="2923813" h="2923813">
                <a:moveTo>
                  <a:pt x="0" y="0"/>
                </a:moveTo>
                <a:lnTo>
                  <a:pt x="2923813" y="0"/>
                </a:lnTo>
                <a:lnTo>
                  <a:pt x="2923813" y="2923813"/>
                </a:lnTo>
                <a:lnTo>
                  <a:pt x="0" y="2923813"/>
                </a:lnTo>
                <a:lnTo>
                  <a:pt x="0" y="0"/>
                </a:lnTo>
                <a:close/>
              </a:path>
            </a:pathLst>
          </a:custGeom>
          <a:blipFill>
            <a:blip r:embed="rId2"/>
            <a:stretch>
              <a:fillRect/>
            </a:stretch>
          </a:blipFill>
        </p:spPr>
      </p:sp>
      <p:sp>
        <p:nvSpPr>
          <p:cNvPr id="8" name="Freeform 8"/>
          <p:cNvSpPr/>
          <p:nvPr/>
        </p:nvSpPr>
        <p:spPr>
          <a:xfrm>
            <a:off x="4285595" y="538393"/>
            <a:ext cx="3482192" cy="2961913"/>
          </a:xfrm>
          <a:custGeom>
            <a:avLst/>
            <a:gdLst/>
            <a:ahLst/>
            <a:cxnLst/>
            <a:rect l="l" t="t" r="r" b="b"/>
            <a:pathLst>
              <a:path w="3482192" h="2961913">
                <a:moveTo>
                  <a:pt x="0" y="0"/>
                </a:moveTo>
                <a:lnTo>
                  <a:pt x="3482192" y="0"/>
                </a:lnTo>
                <a:lnTo>
                  <a:pt x="3482192" y="2961913"/>
                </a:lnTo>
                <a:lnTo>
                  <a:pt x="0" y="2961913"/>
                </a:lnTo>
                <a:lnTo>
                  <a:pt x="0" y="0"/>
                </a:lnTo>
                <a:close/>
              </a:path>
            </a:pathLst>
          </a:custGeom>
          <a:blipFill>
            <a:blip r:embed="rId3"/>
            <a:stretch>
              <a:fillRect l="-34026" r="-23718"/>
            </a:stretch>
          </a:blipFill>
        </p:spPr>
      </p:sp>
      <p:sp>
        <p:nvSpPr>
          <p:cNvPr id="9" name="Freeform 9"/>
          <p:cNvSpPr/>
          <p:nvPr/>
        </p:nvSpPr>
        <p:spPr>
          <a:xfrm>
            <a:off x="2728315" y="3649977"/>
            <a:ext cx="2773776" cy="2632561"/>
          </a:xfrm>
          <a:custGeom>
            <a:avLst/>
            <a:gdLst/>
            <a:ahLst/>
            <a:cxnLst/>
            <a:rect l="l" t="t" r="r" b="b"/>
            <a:pathLst>
              <a:path w="2773776" h="2632561">
                <a:moveTo>
                  <a:pt x="0" y="0"/>
                </a:moveTo>
                <a:lnTo>
                  <a:pt x="2773776" y="0"/>
                </a:lnTo>
                <a:lnTo>
                  <a:pt x="2773776" y="2632561"/>
                </a:lnTo>
                <a:lnTo>
                  <a:pt x="0" y="2632561"/>
                </a:lnTo>
                <a:lnTo>
                  <a:pt x="0" y="0"/>
                </a:lnTo>
                <a:close/>
              </a:path>
            </a:pathLst>
          </a:custGeom>
          <a:blipFill>
            <a:blip r:embed="rId4"/>
            <a:stretch>
              <a:fillRect l="-40338" r="-35674"/>
            </a:stretch>
          </a:blipFill>
        </p:spPr>
      </p:sp>
      <p:sp>
        <p:nvSpPr>
          <p:cNvPr id="10" name="Freeform 10"/>
          <p:cNvSpPr/>
          <p:nvPr/>
        </p:nvSpPr>
        <p:spPr>
          <a:xfrm>
            <a:off x="9758562" y="2334962"/>
            <a:ext cx="6148563" cy="4101092"/>
          </a:xfrm>
          <a:custGeom>
            <a:avLst/>
            <a:gdLst/>
            <a:ahLst/>
            <a:cxnLst/>
            <a:rect l="l" t="t" r="r" b="b"/>
            <a:pathLst>
              <a:path w="6148563" h="4101092">
                <a:moveTo>
                  <a:pt x="0" y="0"/>
                </a:moveTo>
                <a:lnTo>
                  <a:pt x="6148563" y="0"/>
                </a:lnTo>
                <a:lnTo>
                  <a:pt x="6148563" y="4101092"/>
                </a:lnTo>
                <a:lnTo>
                  <a:pt x="0" y="4101092"/>
                </a:lnTo>
                <a:lnTo>
                  <a:pt x="0" y="0"/>
                </a:lnTo>
                <a:close/>
              </a:path>
            </a:pathLst>
          </a:custGeom>
          <a:blipFill>
            <a:blip r:embed="rId5"/>
            <a:stretch>
              <a:fillRect/>
            </a:stretch>
          </a:blipFill>
        </p:spPr>
      </p:sp>
      <p:sp>
        <p:nvSpPr>
          <p:cNvPr id="11" name="Freeform 11"/>
          <p:cNvSpPr/>
          <p:nvPr/>
        </p:nvSpPr>
        <p:spPr>
          <a:xfrm>
            <a:off x="4115203" y="7851472"/>
            <a:ext cx="631488" cy="589652"/>
          </a:xfrm>
          <a:custGeom>
            <a:avLst/>
            <a:gdLst/>
            <a:ahLst/>
            <a:cxnLst/>
            <a:rect l="l" t="t" r="r" b="b"/>
            <a:pathLst>
              <a:path w="631488" h="589652">
                <a:moveTo>
                  <a:pt x="0" y="0"/>
                </a:moveTo>
                <a:lnTo>
                  <a:pt x="631488" y="0"/>
                </a:lnTo>
                <a:lnTo>
                  <a:pt x="631488" y="589652"/>
                </a:lnTo>
                <a:lnTo>
                  <a:pt x="0" y="589652"/>
                </a:lnTo>
                <a:lnTo>
                  <a:pt x="0" y="0"/>
                </a:lnTo>
                <a:close/>
              </a:path>
            </a:pathLst>
          </a:custGeom>
          <a:blipFill>
            <a:blip r:embed="rId6"/>
            <a:stretch>
              <a:fillRect/>
            </a:stretch>
          </a:blipFill>
        </p:spPr>
      </p:sp>
      <p:sp>
        <p:nvSpPr>
          <p:cNvPr id="12" name="Freeform 12"/>
          <p:cNvSpPr/>
          <p:nvPr/>
        </p:nvSpPr>
        <p:spPr>
          <a:xfrm>
            <a:off x="12447877" y="7704403"/>
            <a:ext cx="769933" cy="866310"/>
          </a:xfrm>
          <a:custGeom>
            <a:avLst/>
            <a:gdLst/>
            <a:ahLst/>
            <a:cxnLst/>
            <a:rect l="l" t="t" r="r" b="b"/>
            <a:pathLst>
              <a:path w="769933" h="866310">
                <a:moveTo>
                  <a:pt x="0" y="0"/>
                </a:moveTo>
                <a:lnTo>
                  <a:pt x="769933" y="0"/>
                </a:lnTo>
                <a:lnTo>
                  <a:pt x="769933" y="866310"/>
                </a:lnTo>
                <a:lnTo>
                  <a:pt x="0" y="86631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TextBox 13"/>
          <p:cNvSpPr txBox="1"/>
          <p:nvPr/>
        </p:nvSpPr>
        <p:spPr>
          <a:xfrm>
            <a:off x="8539234" y="509818"/>
            <a:ext cx="8720066" cy="1540510"/>
          </a:xfrm>
          <a:prstGeom prst="rect">
            <a:avLst/>
          </a:prstGeom>
        </p:spPr>
        <p:txBody>
          <a:bodyPr lIns="0" tIns="0" rIns="0" bIns="0" rtlCol="0" anchor="t">
            <a:spAutoFit/>
          </a:bodyPr>
          <a:lstStyle/>
          <a:p>
            <a:pPr algn="l">
              <a:lnSpc>
                <a:spcPts val="6125"/>
              </a:lnSpc>
            </a:pPr>
            <a:r>
              <a:rPr lang="en-US" sz="4900">
                <a:solidFill>
                  <a:srgbClr val="000000"/>
                </a:solidFill>
                <a:latin typeface="Garet"/>
                <a:ea typeface="Garet"/>
                <a:cs typeface="Garet"/>
                <a:sym typeface="Garet"/>
              </a:rPr>
              <a:t>RESONANCIA MAGNÉTICA DE CODO</a:t>
            </a:r>
          </a:p>
        </p:txBody>
      </p:sp>
      <p:sp>
        <p:nvSpPr>
          <p:cNvPr id="14" name="TextBox 14"/>
          <p:cNvSpPr txBox="1"/>
          <p:nvPr/>
        </p:nvSpPr>
        <p:spPr>
          <a:xfrm>
            <a:off x="2490606" y="7157268"/>
            <a:ext cx="4360033" cy="514350"/>
          </a:xfrm>
          <a:prstGeom prst="rect">
            <a:avLst/>
          </a:prstGeom>
        </p:spPr>
        <p:txBody>
          <a:bodyPr lIns="0" tIns="0" rIns="0" bIns="0" rtlCol="0" anchor="t">
            <a:spAutoFit/>
          </a:bodyPr>
          <a:lstStyle/>
          <a:p>
            <a:pPr algn="l">
              <a:lnSpc>
                <a:spcPts val="4200"/>
              </a:lnSpc>
            </a:pPr>
            <a:r>
              <a:rPr lang="en-US" sz="3000">
                <a:solidFill>
                  <a:srgbClr val="FFFFFF"/>
                </a:solidFill>
                <a:latin typeface="Open Sans"/>
                <a:ea typeface="Open Sans"/>
                <a:cs typeface="Open Sans"/>
                <a:sym typeface="Open Sans"/>
              </a:rPr>
              <a:t>Puedo Realizar Estudio?</a:t>
            </a:r>
          </a:p>
        </p:txBody>
      </p:sp>
      <p:sp>
        <p:nvSpPr>
          <p:cNvPr id="15" name="TextBox 15"/>
          <p:cNvSpPr txBox="1"/>
          <p:nvPr/>
        </p:nvSpPr>
        <p:spPr>
          <a:xfrm>
            <a:off x="2909706" y="8546348"/>
            <a:ext cx="3521833" cy="514350"/>
          </a:xfrm>
          <a:prstGeom prst="rect">
            <a:avLst/>
          </a:prstGeom>
        </p:spPr>
        <p:txBody>
          <a:bodyPr lIns="0" tIns="0" rIns="0" bIns="0" rtlCol="0" anchor="t">
            <a:spAutoFit/>
          </a:bodyPr>
          <a:lstStyle/>
          <a:p>
            <a:pPr algn="l">
              <a:lnSpc>
                <a:spcPts val="4200"/>
              </a:lnSpc>
            </a:pPr>
            <a:r>
              <a:rPr lang="en-US" sz="3000">
                <a:solidFill>
                  <a:srgbClr val="FFFFFF"/>
                </a:solidFill>
                <a:latin typeface="Open Sans"/>
                <a:ea typeface="Open Sans"/>
                <a:cs typeface="Open Sans"/>
                <a:sym typeface="Open Sans"/>
              </a:rPr>
              <a:t>Que Bobina utilizo?</a:t>
            </a:r>
          </a:p>
        </p:txBody>
      </p:sp>
      <p:sp>
        <p:nvSpPr>
          <p:cNvPr id="16" name="TextBox 16"/>
          <p:cNvSpPr txBox="1"/>
          <p:nvPr/>
        </p:nvSpPr>
        <p:spPr>
          <a:xfrm>
            <a:off x="10719250" y="7157268"/>
            <a:ext cx="4360033" cy="514350"/>
          </a:xfrm>
          <a:prstGeom prst="rect">
            <a:avLst/>
          </a:prstGeom>
        </p:spPr>
        <p:txBody>
          <a:bodyPr lIns="0" tIns="0" rIns="0" bIns="0" rtlCol="0" anchor="t">
            <a:spAutoFit/>
          </a:bodyPr>
          <a:lstStyle/>
          <a:p>
            <a:pPr algn="l">
              <a:lnSpc>
                <a:spcPts val="4200"/>
              </a:lnSpc>
            </a:pPr>
            <a:r>
              <a:rPr lang="en-US" sz="3000">
                <a:solidFill>
                  <a:srgbClr val="FFFFFF"/>
                </a:solidFill>
                <a:latin typeface="Open Sans"/>
                <a:ea typeface="Open Sans"/>
                <a:cs typeface="Open Sans"/>
                <a:sym typeface="Open Sans"/>
              </a:rPr>
              <a:t>Puedo Realizar Estudio?</a:t>
            </a:r>
          </a:p>
        </p:txBody>
      </p:sp>
      <p:sp>
        <p:nvSpPr>
          <p:cNvPr id="17" name="TextBox 17"/>
          <p:cNvSpPr txBox="1"/>
          <p:nvPr/>
        </p:nvSpPr>
        <p:spPr>
          <a:xfrm>
            <a:off x="12018809" y="8546348"/>
            <a:ext cx="1760917" cy="514350"/>
          </a:xfrm>
          <a:prstGeom prst="rect">
            <a:avLst/>
          </a:prstGeom>
        </p:spPr>
        <p:txBody>
          <a:bodyPr lIns="0" tIns="0" rIns="0" bIns="0" rtlCol="0" anchor="t">
            <a:spAutoFit/>
          </a:bodyPr>
          <a:lstStyle/>
          <a:p>
            <a:pPr algn="l">
              <a:lnSpc>
                <a:spcPts val="4200"/>
              </a:lnSpc>
            </a:pPr>
            <a:r>
              <a:rPr lang="en-US" sz="3000">
                <a:solidFill>
                  <a:srgbClr val="FFFFFF"/>
                </a:solidFill>
                <a:latin typeface="Open Sans"/>
                <a:ea typeface="Open Sans"/>
                <a:cs typeface="Open Sans"/>
                <a:sym typeface="Open Sans"/>
              </a:rPr>
              <a:t>Por qué?</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13F58"/>
        </a:solidFill>
        <a:effectLst/>
      </p:bgPr>
    </p:bg>
    <p:spTree>
      <p:nvGrpSpPr>
        <p:cNvPr id="1" name=""/>
        <p:cNvGrpSpPr/>
        <p:nvPr/>
      </p:nvGrpSpPr>
      <p:grpSpPr>
        <a:xfrm>
          <a:off x="0" y="0"/>
          <a:ext cx="0" cy="0"/>
          <a:chOff x="0" y="0"/>
          <a:chExt cx="0" cy="0"/>
        </a:xfrm>
      </p:grpSpPr>
      <p:grpSp>
        <p:nvGrpSpPr>
          <p:cNvPr id="2" name="Group 2"/>
          <p:cNvGrpSpPr/>
          <p:nvPr/>
        </p:nvGrpSpPr>
        <p:grpSpPr>
          <a:xfrm>
            <a:off x="0" y="1028700"/>
            <a:ext cx="18288000" cy="7898294"/>
            <a:chOff x="0" y="0"/>
            <a:chExt cx="4816593" cy="2080209"/>
          </a:xfrm>
        </p:grpSpPr>
        <p:sp>
          <p:nvSpPr>
            <p:cNvPr id="3" name="Freeform 3"/>
            <p:cNvSpPr/>
            <p:nvPr/>
          </p:nvSpPr>
          <p:spPr>
            <a:xfrm>
              <a:off x="0" y="0"/>
              <a:ext cx="4816592" cy="2080209"/>
            </a:xfrm>
            <a:custGeom>
              <a:avLst/>
              <a:gdLst/>
              <a:ahLst/>
              <a:cxnLst/>
              <a:rect l="l" t="t" r="r" b="b"/>
              <a:pathLst>
                <a:path w="4816592" h="2080209">
                  <a:moveTo>
                    <a:pt x="0" y="0"/>
                  </a:moveTo>
                  <a:lnTo>
                    <a:pt x="4816592" y="0"/>
                  </a:lnTo>
                  <a:lnTo>
                    <a:pt x="4816592" y="2080209"/>
                  </a:lnTo>
                  <a:lnTo>
                    <a:pt x="0" y="2080209"/>
                  </a:lnTo>
                  <a:close/>
                </a:path>
              </a:pathLst>
            </a:custGeom>
            <a:solidFill>
              <a:srgbClr val="1C8EF4"/>
            </a:solidFill>
          </p:spPr>
        </p:sp>
        <p:sp>
          <p:nvSpPr>
            <p:cNvPr id="4" name="TextBox 4"/>
            <p:cNvSpPr txBox="1"/>
            <p:nvPr/>
          </p:nvSpPr>
          <p:spPr>
            <a:xfrm>
              <a:off x="0" y="-38100"/>
              <a:ext cx="4816593" cy="2118309"/>
            </a:xfrm>
            <a:prstGeom prst="rect">
              <a:avLst/>
            </a:prstGeom>
          </p:spPr>
          <p:txBody>
            <a:bodyPr lIns="50800" tIns="50800" rIns="50800" bIns="50800" rtlCol="0" anchor="ctr"/>
            <a:lstStyle/>
            <a:p>
              <a:pPr algn="ctr">
                <a:lnSpc>
                  <a:spcPts val="2799"/>
                </a:lnSpc>
              </a:pPr>
              <a:endParaRPr/>
            </a:p>
          </p:txBody>
        </p:sp>
      </p:grpSp>
      <p:sp>
        <p:nvSpPr>
          <p:cNvPr id="5" name="AutoShape 5"/>
          <p:cNvSpPr/>
          <p:nvPr/>
        </p:nvSpPr>
        <p:spPr>
          <a:xfrm>
            <a:off x="-2019944" y="8889411"/>
            <a:ext cx="21005617" cy="0"/>
          </a:xfrm>
          <a:prstGeom prst="line">
            <a:avLst/>
          </a:prstGeom>
          <a:ln w="47625" cap="flat">
            <a:solidFill>
              <a:srgbClr val="FFFFFF"/>
            </a:solidFill>
            <a:prstDash val="solid"/>
            <a:headEnd type="none" w="sm" len="sm"/>
            <a:tailEnd type="none" w="sm" len="sm"/>
          </a:ln>
        </p:spPr>
      </p:sp>
      <p:sp>
        <p:nvSpPr>
          <p:cNvPr id="6" name="AutoShape 6"/>
          <p:cNvSpPr/>
          <p:nvPr/>
        </p:nvSpPr>
        <p:spPr>
          <a:xfrm>
            <a:off x="0" y="1004888"/>
            <a:ext cx="18985564" cy="23812"/>
          </a:xfrm>
          <a:prstGeom prst="line">
            <a:avLst/>
          </a:prstGeom>
          <a:ln w="47625" cap="flat">
            <a:solidFill>
              <a:srgbClr val="FFFFFF"/>
            </a:solidFill>
            <a:prstDash val="solid"/>
            <a:headEnd type="none" w="sm" len="sm"/>
            <a:tailEnd type="none" w="sm" len="sm"/>
          </a:ln>
        </p:spPr>
      </p:sp>
      <p:pic>
        <p:nvPicPr>
          <p:cNvPr id="7" name="Picture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8524372" y="3853918"/>
            <a:ext cx="2694301" cy="4759932"/>
          </a:xfrm>
          <a:prstGeom prst="rect">
            <a:avLst/>
          </a:prstGeom>
        </p:spPr>
      </p:pic>
      <p:sp>
        <p:nvSpPr>
          <p:cNvPr id="8" name="Freeform 8"/>
          <p:cNvSpPr/>
          <p:nvPr/>
        </p:nvSpPr>
        <p:spPr>
          <a:xfrm>
            <a:off x="12810098" y="4212037"/>
            <a:ext cx="4168249" cy="5557666"/>
          </a:xfrm>
          <a:custGeom>
            <a:avLst/>
            <a:gdLst/>
            <a:ahLst/>
            <a:cxnLst/>
            <a:rect l="l" t="t" r="r" b="b"/>
            <a:pathLst>
              <a:path w="4168249" h="5557666">
                <a:moveTo>
                  <a:pt x="0" y="0"/>
                </a:moveTo>
                <a:lnTo>
                  <a:pt x="4168249" y="0"/>
                </a:lnTo>
                <a:lnTo>
                  <a:pt x="4168249" y="5557666"/>
                </a:lnTo>
                <a:lnTo>
                  <a:pt x="0" y="5557666"/>
                </a:lnTo>
                <a:lnTo>
                  <a:pt x="0" y="0"/>
                </a:lnTo>
                <a:close/>
              </a:path>
            </a:pathLst>
          </a:custGeom>
          <a:blipFill>
            <a:blip r:embed="rId5"/>
            <a:stretch>
              <a:fillRect/>
            </a:stretch>
          </a:blipFill>
        </p:spPr>
      </p:sp>
      <p:sp>
        <p:nvSpPr>
          <p:cNvPr id="9" name="TextBox 9"/>
          <p:cNvSpPr txBox="1"/>
          <p:nvPr/>
        </p:nvSpPr>
        <p:spPr>
          <a:xfrm>
            <a:off x="1028700" y="2667716"/>
            <a:ext cx="13531142" cy="1544320"/>
          </a:xfrm>
          <a:prstGeom prst="rect">
            <a:avLst/>
          </a:prstGeom>
        </p:spPr>
        <p:txBody>
          <a:bodyPr lIns="0" tIns="0" rIns="0" bIns="0" rtlCol="0" anchor="t">
            <a:spAutoFit/>
          </a:bodyPr>
          <a:lstStyle/>
          <a:p>
            <a:pPr algn="l">
              <a:lnSpc>
                <a:spcPts val="3079"/>
              </a:lnSpc>
            </a:pPr>
            <a:r>
              <a:rPr lang="en-US" sz="2199">
                <a:solidFill>
                  <a:srgbClr val="FFFFFF"/>
                </a:solidFill>
                <a:latin typeface="Open Sans"/>
                <a:ea typeface="Open Sans"/>
                <a:cs typeface="Open Sans"/>
                <a:sym typeface="Open Sans"/>
              </a:rPr>
              <a:t>La Resonancia Magnética en una técnica muy útil para el estudio de la patología de la mano y dedos, gracias a su alta resolución tisular y anatómica , permite estudiar las diferentes estructuras.</a:t>
            </a:r>
          </a:p>
          <a:p>
            <a:pPr algn="l">
              <a:lnSpc>
                <a:spcPts val="3079"/>
              </a:lnSpc>
            </a:pPr>
            <a:r>
              <a:rPr lang="en-US" sz="2199">
                <a:solidFill>
                  <a:srgbClr val="FFFFFF"/>
                </a:solidFill>
                <a:latin typeface="Open Sans"/>
                <a:ea typeface="Open Sans"/>
                <a:cs typeface="Open Sans"/>
                <a:sym typeface="Open Sans"/>
              </a:rPr>
              <a:t> Para su correcta interpretación es muy importante familiarizarse con la anatomía de mano y dedos.</a:t>
            </a:r>
          </a:p>
          <a:p>
            <a:pPr algn="l">
              <a:lnSpc>
                <a:spcPts val="3079"/>
              </a:lnSpc>
            </a:pPr>
            <a:endParaRPr lang="en-US" sz="2199">
              <a:solidFill>
                <a:srgbClr val="FFFFFF"/>
              </a:solidFill>
              <a:latin typeface="Open Sans"/>
              <a:ea typeface="Open Sans"/>
              <a:cs typeface="Open Sans"/>
              <a:sym typeface="Open Sans"/>
            </a:endParaRPr>
          </a:p>
        </p:txBody>
      </p:sp>
      <p:sp>
        <p:nvSpPr>
          <p:cNvPr id="10" name="TextBox 10"/>
          <p:cNvSpPr txBox="1"/>
          <p:nvPr/>
        </p:nvSpPr>
        <p:spPr>
          <a:xfrm>
            <a:off x="981373" y="1479749"/>
            <a:ext cx="8115300" cy="1113155"/>
          </a:xfrm>
          <a:prstGeom prst="rect">
            <a:avLst/>
          </a:prstGeom>
        </p:spPr>
        <p:txBody>
          <a:bodyPr lIns="0" tIns="0" rIns="0" bIns="0" rtlCol="0" anchor="t">
            <a:spAutoFit/>
          </a:bodyPr>
          <a:lstStyle/>
          <a:p>
            <a:pPr algn="l">
              <a:lnSpc>
                <a:spcPts val="4359"/>
              </a:lnSpc>
            </a:pPr>
            <a:r>
              <a:rPr lang="en-US" sz="3999">
                <a:solidFill>
                  <a:srgbClr val="FFFFFF"/>
                </a:solidFill>
                <a:latin typeface="Garet"/>
                <a:ea typeface="Garet"/>
                <a:cs typeface="Garet"/>
                <a:sym typeface="Garet"/>
              </a:rPr>
              <a:t>RESONANCIA MAGNÉTICA DE MANO/MUÑECA</a:t>
            </a:r>
          </a:p>
        </p:txBody>
      </p:sp>
      <p:sp>
        <p:nvSpPr>
          <p:cNvPr id="11" name="TextBox 11"/>
          <p:cNvSpPr txBox="1"/>
          <p:nvPr/>
        </p:nvSpPr>
        <p:spPr>
          <a:xfrm>
            <a:off x="981373" y="4212037"/>
            <a:ext cx="4503854" cy="484505"/>
          </a:xfrm>
          <a:prstGeom prst="rect">
            <a:avLst/>
          </a:prstGeom>
        </p:spPr>
        <p:txBody>
          <a:bodyPr lIns="0" tIns="0" rIns="0" bIns="0" rtlCol="0" anchor="t">
            <a:spAutoFit/>
          </a:bodyPr>
          <a:lstStyle/>
          <a:p>
            <a:pPr algn="l">
              <a:lnSpc>
                <a:spcPts val="3999"/>
              </a:lnSpc>
            </a:pPr>
            <a:r>
              <a:rPr lang="en-US" sz="3199" b="1">
                <a:solidFill>
                  <a:srgbClr val="FFFFFF"/>
                </a:solidFill>
                <a:latin typeface="Garet Bold"/>
                <a:ea typeface="Garet Bold"/>
                <a:cs typeface="Garet Bold"/>
                <a:sym typeface="Garet Bold"/>
              </a:rPr>
              <a:t>Patología Frecuente</a:t>
            </a:r>
          </a:p>
        </p:txBody>
      </p:sp>
      <p:sp>
        <p:nvSpPr>
          <p:cNvPr id="12" name="TextBox 12"/>
          <p:cNvSpPr txBox="1"/>
          <p:nvPr/>
        </p:nvSpPr>
        <p:spPr>
          <a:xfrm>
            <a:off x="981373" y="4882197"/>
            <a:ext cx="5801056" cy="3244215"/>
          </a:xfrm>
          <a:prstGeom prst="rect">
            <a:avLst/>
          </a:prstGeom>
        </p:spPr>
        <p:txBody>
          <a:bodyPr lIns="0" tIns="0" rIns="0" bIns="0" rtlCol="0" anchor="t">
            <a:spAutoFit/>
          </a:bodyPr>
          <a:lstStyle/>
          <a:p>
            <a:pPr marL="453387" lvl="1" indent="-226693" algn="l">
              <a:lnSpc>
                <a:spcPts val="2624"/>
              </a:lnSpc>
              <a:buFont typeface="Arial"/>
              <a:buChar char="•"/>
            </a:pPr>
            <a:r>
              <a:rPr lang="en-US" sz="2099">
                <a:solidFill>
                  <a:srgbClr val="FFFFFF"/>
                </a:solidFill>
                <a:latin typeface="Garet"/>
                <a:ea typeface="Garet"/>
                <a:cs typeface="Garet"/>
                <a:sym typeface="Garet"/>
              </a:rPr>
              <a:t>Malacia de Semilunar </a:t>
            </a:r>
          </a:p>
          <a:p>
            <a:pPr marL="453387" lvl="1" indent="-226693" algn="l">
              <a:lnSpc>
                <a:spcPts val="2624"/>
              </a:lnSpc>
              <a:buFont typeface="Arial"/>
              <a:buChar char="•"/>
            </a:pPr>
            <a:r>
              <a:rPr lang="en-US" sz="2099">
                <a:solidFill>
                  <a:srgbClr val="FFFFFF"/>
                </a:solidFill>
                <a:latin typeface="Garet"/>
                <a:ea typeface="Garet"/>
                <a:cs typeface="Garet"/>
                <a:sym typeface="Garet"/>
              </a:rPr>
              <a:t>Ostenecrosis de Hueso Escafoides</a:t>
            </a:r>
          </a:p>
          <a:p>
            <a:pPr marL="453387" lvl="1" indent="-226693" algn="l">
              <a:lnSpc>
                <a:spcPts val="2624"/>
              </a:lnSpc>
              <a:buFont typeface="Arial"/>
              <a:buChar char="•"/>
            </a:pPr>
            <a:r>
              <a:rPr lang="en-US" sz="2099">
                <a:solidFill>
                  <a:srgbClr val="FFFFFF"/>
                </a:solidFill>
                <a:latin typeface="Garet"/>
                <a:ea typeface="Garet"/>
                <a:cs typeface="Garet"/>
                <a:sym typeface="Garet"/>
              </a:rPr>
              <a:t>Impactación cubito carpiana</a:t>
            </a:r>
          </a:p>
          <a:p>
            <a:pPr marL="453387" lvl="1" indent="-226693" algn="l">
              <a:lnSpc>
                <a:spcPts val="2624"/>
              </a:lnSpc>
              <a:buFont typeface="Arial"/>
              <a:buChar char="•"/>
            </a:pPr>
            <a:r>
              <a:rPr lang="en-US" sz="2099">
                <a:solidFill>
                  <a:srgbClr val="FFFFFF"/>
                </a:solidFill>
                <a:latin typeface="Garet"/>
                <a:ea typeface="Garet"/>
                <a:cs typeface="Garet"/>
                <a:sym typeface="Garet"/>
              </a:rPr>
              <a:t>Artrosis</a:t>
            </a:r>
          </a:p>
          <a:p>
            <a:pPr marL="453387" lvl="1" indent="-226693" algn="l">
              <a:lnSpc>
                <a:spcPts val="2624"/>
              </a:lnSpc>
              <a:buFont typeface="Arial"/>
              <a:buChar char="•"/>
            </a:pPr>
            <a:r>
              <a:rPr lang="en-US" sz="2099">
                <a:solidFill>
                  <a:srgbClr val="FFFFFF"/>
                </a:solidFill>
                <a:latin typeface="Garet"/>
                <a:ea typeface="Garet"/>
                <a:cs typeface="Garet"/>
                <a:sym typeface="Garet"/>
              </a:rPr>
              <a:t>Contusión Ósea </a:t>
            </a:r>
          </a:p>
          <a:p>
            <a:pPr marL="453387" lvl="1" indent="-226693" algn="l">
              <a:lnSpc>
                <a:spcPts val="2624"/>
              </a:lnSpc>
              <a:buFont typeface="Arial"/>
              <a:buChar char="•"/>
            </a:pPr>
            <a:r>
              <a:rPr lang="en-US" sz="2099">
                <a:solidFill>
                  <a:srgbClr val="FFFFFF"/>
                </a:solidFill>
                <a:latin typeface="Garet"/>
                <a:ea typeface="Garet"/>
                <a:cs typeface="Garet"/>
                <a:sym typeface="Garet"/>
              </a:rPr>
              <a:t>Fractura Oculta </a:t>
            </a:r>
          </a:p>
          <a:p>
            <a:pPr marL="453387" lvl="1" indent="-226693" algn="l">
              <a:lnSpc>
                <a:spcPts val="2624"/>
              </a:lnSpc>
              <a:buFont typeface="Arial"/>
              <a:buChar char="•"/>
            </a:pPr>
            <a:r>
              <a:rPr lang="en-US" sz="2099">
                <a:solidFill>
                  <a:srgbClr val="FFFFFF"/>
                </a:solidFill>
                <a:latin typeface="Garet"/>
                <a:ea typeface="Garet"/>
                <a:cs typeface="Garet"/>
                <a:sym typeface="Garet"/>
              </a:rPr>
              <a:t>Gangliones </a:t>
            </a:r>
          </a:p>
          <a:p>
            <a:pPr marL="453387" lvl="1" indent="-226693" algn="l">
              <a:lnSpc>
                <a:spcPts val="2624"/>
              </a:lnSpc>
              <a:buFont typeface="Arial"/>
              <a:buChar char="•"/>
            </a:pPr>
            <a:r>
              <a:rPr lang="en-US" sz="2099">
                <a:solidFill>
                  <a:srgbClr val="FFFFFF"/>
                </a:solidFill>
                <a:latin typeface="Garet"/>
                <a:ea typeface="Garet"/>
                <a:cs typeface="Garet"/>
                <a:sym typeface="Garet"/>
              </a:rPr>
              <a:t>Subluxación </a:t>
            </a:r>
          </a:p>
          <a:p>
            <a:pPr marL="453387" lvl="1" indent="-226693" algn="l">
              <a:lnSpc>
                <a:spcPts val="2624"/>
              </a:lnSpc>
              <a:buFont typeface="Arial"/>
              <a:buChar char="•"/>
            </a:pPr>
            <a:r>
              <a:rPr lang="en-US" sz="2099">
                <a:solidFill>
                  <a:srgbClr val="FFFFFF"/>
                </a:solidFill>
                <a:latin typeface="Garet"/>
                <a:ea typeface="Garet"/>
                <a:cs typeface="Garet"/>
                <a:sym typeface="Garet"/>
              </a:rPr>
              <a:t>Ligamentos interoseos</a:t>
            </a:r>
          </a:p>
          <a:p>
            <a:pPr marL="453387" lvl="1" indent="-226693" algn="l">
              <a:lnSpc>
                <a:spcPts val="2624"/>
              </a:lnSpc>
              <a:buFont typeface="Arial"/>
              <a:buChar char="•"/>
            </a:pPr>
            <a:r>
              <a:rPr lang="en-US" sz="2099">
                <a:solidFill>
                  <a:srgbClr val="FFFFFF"/>
                </a:solidFill>
                <a:latin typeface="Garet"/>
                <a:ea typeface="Garet"/>
                <a:cs typeface="Garet"/>
                <a:sym typeface="Garet"/>
              </a:rPr>
              <a:t>Complejo Fibrocartilago triangular</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7"/>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4434111"/>
            <a:chOff x="0" y="0"/>
            <a:chExt cx="4816593" cy="1167832"/>
          </a:xfrm>
        </p:grpSpPr>
        <p:sp>
          <p:nvSpPr>
            <p:cNvPr id="3" name="Freeform 3"/>
            <p:cNvSpPr/>
            <p:nvPr/>
          </p:nvSpPr>
          <p:spPr>
            <a:xfrm>
              <a:off x="0" y="0"/>
              <a:ext cx="4816592" cy="1167832"/>
            </a:xfrm>
            <a:custGeom>
              <a:avLst/>
              <a:gdLst/>
              <a:ahLst/>
              <a:cxnLst/>
              <a:rect l="l" t="t" r="r" b="b"/>
              <a:pathLst>
                <a:path w="4816592" h="1167832">
                  <a:moveTo>
                    <a:pt x="0" y="0"/>
                  </a:moveTo>
                  <a:lnTo>
                    <a:pt x="4816592" y="0"/>
                  </a:lnTo>
                  <a:lnTo>
                    <a:pt x="4816592" y="1167832"/>
                  </a:lnTo>
                  <a:lnTo>
                    <a:pt x="0" y="1167832"/>
                  </a:lnTo>
                  <a:close/>
                </a:path>
              </a:pathLst>
            </a:custGeom>
            <a:solidFill>
              <a:srgbClr val="013F58"/>
            </a:solidFill>
          </p:spPr>
        </p:sp>
        <p:sp>
          <p:nvSpPr>
            <p:cNvPr id="4" name="TextBox 4"/>
            <p:cNvSpPr txBox="1"/>
            <p:nvPr/>
          </p:nvSpPr>
          <p:spPr>
            <a:xfrm>
              <a:off x="0" y="-38100"/>
              <a:ext cx="4816593" cy="1205932"/>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257175" y="87608"/>
            <a:ext cx="1781978" cy="2651317"/>
          </a:xfrm>
          <a:custGeom>
            <a:avLst/>
            <a:gdLst/>
            <a:ahLst/>
            <a:cxnLst/>
            <a:rect l="l" t="t" r="r" b="b"/>
            <a:pathLst>
              <a:path w="1781978" h="2651317">
                <a:moveTo>
                  <a:pt x="0" y="0"/>
                </a:moveTo>
                <a:lnTo>
                  <a:pt x="1781978" y="0"/>
                </a:lnTo>
                <a:lnTo>
                  <a:pt x="1781978"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1936282" y="1155150"/>
            <a:ext cx="13754100" cy="2770505"/>
          </a:xfrm>
          <a:prstGeom prst="rect">
            <a:avLst/>
          </a:prstGeom>
        </p:spPr>
        <p:txBody>
          <a:bodyPr lIns="0" tIns="0" rIns="0" bIns="0" rtlCol="0" anchor="t">
            <a:spAutoFit/>
          </a:bodyPr>
          <a:lstStyle/>
          <a:p>
            <a:pPr algn="ctr">
              <a:lnSpc>
                <a:spcPts val="4359"/>
              </a:lnSpc>
            </a:pPr>
            <a:r>
              <a:rPr lang="en-US" sz="3999">
                <a:solidFill>
                  <a:srgbClr val="FFFFFF"/>
                </a:solidFill>
                <a:latin typeface="Garet"/>
                <a:ea typeface="Garet"/>
                <a:cs typeface="Garet"/>
                <a:sym typeface="Garet"/>
              </a:rPr>
              <a:t>Tener en cuenta al momento de comenzar estudio : </a:t>
            </a:r>
          </a:p>
          <a:p>
            <a:pPr algn="ctr">
              <a:lnSpc>
                <a:spcPts val="4359"/>
              </a:lnSpc>
            </a:pPr>
            <a:endParaRPr lang="en-US" sz="3999">
              <a:solidFill>
                <a:srgbClr val="FFFFFF"/>
              </a:solidFill>
              <a:latin typeface="Garet"/>
              <a:ea typeface="Garet"/>
              <a:cs typeface="Garet"/>
              <a:sym typeface="Garet"/>
            </a:endParaRPr>
          </a:p>
          <a:p>
            <a:pPr algn="ctr">
              <a:lnSpc>
                <a:spcPts val="4359"/>
              </a:lnSpc>
            </a:pPr>
            <a:r>
              <a:rPr lang="en-US" sz="3999">
                <a:solidFill>
                  <a:srgbClr val="FFFFFF"/>
                </a:solidFill>
                <a:latin typeface="Garet"/>
                <a:ea typeface="Garet"/>
                <a:cs typeface="Garet"/>
                <a:sym typeface="Garet"/>
              </a:rPr>
              <a:t>ÁREA DE ESTUDIO</a:t>
            </a:r>
          </a:p>
          <a:p>
            <a:pPr algn="ctr">
              <a:lnSpc>
                <a:spcPts val="4359"/>
              </a:lnSpc>
            </a:pPr>
            <a:r>
              <a:rPr lang="en-US" sz="3999">
                <a:solidFill>
                  <a:srgbClr val="FFFFFF"/>
                </a:solidFill>
                <a:latin typeface="Garet"/>
                <a:ea typeface="Garet"/>
                <a:cs typeface="Garet"/>
                <a:sym typeface="Garet"/>
              </a:rPr>
              <a:t>ANATOMÍA </a:t>
            </a:r>
          </a:p>
          <a:p>
            <a:pPr algn="ctr">
              <a:lnSpc>
                <a:spcPts val="4359"/>
              </a:lnSpc>
            </a:pPr>
            <a:r>
              <a:rPr lang="en-US" sz="3999">
                <a:solidFill>
                  <a:srgbClr val="FFFFFF"/>
                </a:solidFill>
                <a:latin typeface="Garet"/>
                <a:ea typeface="Garet"/>
                <a:cs typeface="Garet"/>
                <a:sym typeface="Garet"/>
              </a:rPr>
              <a:t>POSICIONAMIENTO</a:t>
            </a:r>
          </a:p>
        </p:txBody>
      </p:sp>
      <p:sp>
        <p:nvSpPr>
          <p:cNvPr id="7" name="Freeform 7"/>
          <p:cNvSpPr/>
          <p:nvPr/>
        </p:nvSpPr>
        <p:spPr>
          <a:xfrm rot="-10800000">
            <a:off x="15329557" y="934063"/>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7377203" y="5143500"/>
            <a:ext cx="2977231" cy="4114800"/>
          </a:xfrm>
          <a:custGeom>
            <a:avLst/>
            <a:gdLst/>
            <a:ahLst/>
            <a:cxnLst/>
            <a:rect l="l" t="t" r="r" b="b"/>
            <a:pathLst>
              <a:path w="2977231" h="4114800">
                <a:moveTo>
                  <a:pt x="0" y="0"/>
                </a:moveTo>
                <a:lnTo>
                  <a:pt x="2977231" y="0"/>
                </a:lnTo>
                <a:lnTo>
                  <a:pt x="2977231" y="4114800"/>
                </a:lnTo>
                <a:lnTo>
                  <a:pt x="0" y="4114800"/>
                </a:lnTo>
                <a:lnTo>
                  <a:pt x="0" y="0"/>
                </a:lnTo>
                <a:close/>
              </a:path>
            </a:pathLst>
          </a:custGeom>
          <a:blipFill>
            <a:blip r:embed="rId4"/>
            <a:stretch>
              <a:fillRect/>
            </a:stretch>
          </a:blipFill>
        </p:spPr>
      </p:sp>
      <p:sp>
        <p:nvSpPr>
          <p:cNvPr id="9" name="Freeform 9"/>
          <p:cNvSpPr/>
          <p:nvPr/>
        </p:nvSpPr>
        <p:spPr>
          <a:xfrm>
            <a:off x="5246945" y="7046251"/>
            <a:ext cx="1315149" cy="1315149"/>
          </a:xfrm>
          <a:custGeom>
            <a:avLst/>
            <a:gdLst/>
            <a:ahLst/>
            <a:cxnLst/>
            <a:rect l="l" t="t" r="r" b="b"/>
            <a:pathLst>
              <a:path w="1315149" h="1315149">
                <a:moveTo>
                  <a:pt x="0" y="0"/>
                </a:moveTo>
                <a:lnTo>
                  <a:pt x="1315149" y="0"/>
                </a:lnTo>
                <a:lnTo>
                  <a:pt x="1315149" y="1315149"/>
                </a:lnTo>
                <a:lnTo>
                  <a:pt x="0" y="13151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1515499" y="6014168"/>
            <a:ext cx="3271651" cy="3379315"/>
          </a:xfrm>
          <a:custGeom>
            <a:avLst/>
            <a:gdLst/>
            <a:ahLst/>
            <a:cxnLst/>
            <a:rect l="l" t="t" r="r" b="b"/>
            <a:pathLst>
              <a:path w="3271651" h="3379315">
                <a:moveTo>
                  <a:pt x="0" y="0"/>
                </a:moveTo>
                <a:lnTo>
                  <a:pt x="3271651" y="0"/>
                </a:lnTo>
                <a:lnTo>
                  <a:pt x="3271651" y="3379315"/>
                </a:lnTo>
                <a:lnTo>
                  <a:pt x="0" y="3379315"/>
                </a:lnTo>
                <a:lnTo>
                  <a:pt x="0" y="0"/>
                </a:lnTo>
                <a:close/>
              </a:path>
            </a:pathLst>
          </a:custGeom>
          <a:blipFill>
            <a:blip r:embed="rId7"/>
            <a:stretch>
              <a:fillRect l="-47137" r="-44420"/>
            </a:stretch>
          </a:blipFill>
        </p:spPr>
      </p:sp>
      <p:sp>
        <p:nvSpPr>
          <p:cNvPr id="11" name="Freeform 11"/>
          <p:cNvSpPr/>
          <p:nvPr/>
        </p:nvSpPr>
        <p:spPr>
          <a:xfrm>
            <a:off x="11451084" y="5984074"/>
            <a:ext cx="2455670" cy="3274226"/>
          </a:xfrm>
          <a:custGeom>
            <a:avLst/>
            <a:gdLst/>
            <a:ahLst/>
            <a:cxnLst/>
            <a:rect l="l" t="t" r="r" b="b"/>
            <a:pathLst>
              <a:path w="2455670" h="3274226">
                <a:moveTo>
                  <a:pt x="0" y="0"/>
                </a:moveTo>
                <a:lnTo>
                  <a:pt x="2455670" y="0"/>
                </a:lnTo>
                <a:lnTo>
                  <a:pt x="2455670" y="3274226"/>
                </a:lnTo>
                <a:lnTo>
                  <a:pt x="0" y="3274226"/>
                </a:lnTo>
                <a:lnTo>
                  <a:pt x="0" y="0"/>
                </a:lnTo>
                <a:close/>
              </a:path>
            </a:pathLst>
          </a:custGeom>
          <a:blipFill>
            <a:blip r:embed="rId8"/>
            <a:stretch>
              <a:fillRect/>
            </a:stretch>
          </a:blipFill>
        </p:spPr>
      </p:sp>
      <p:sp>
        <p:nvSpPr>
          <p:cNvPr id="12" name="Freeform 12"/>
          <p:cNvSpPr/>
          <p:nvPr/>
        </p:nvSpPr>
        <p:spPr>
          <a:xfrm>
            <a:off x="13960687" y="7036406"/>
            <a:ext cx="3459391" cy="1188611"/>
          </a:xfrm>
          <a:custGeom>
            <a:avLst/>
            <a:gdLst/>
            <a:ahLst/>
            <a:cxnLst/>
            <a:rect l="l" t="t" r="r" b="b"/>
            <a:pathLst>
              <a:path w="3459391" h="1188611">
                <a:moveTo>
                  <a:pt x="0" y="0"/>
                </a:moveTo>
                <a:lnTo>
                  <a:pt x="3459391" y="0"/>
                </a:lnTo>
                <a:lnTo>
                  <a:pt x="3459391" y="1188612"/>
                </a:lnTo>
                <a:lnTo>
                  <a:pt x="0" y="1188612"/>
                </a:lnTo>
                <a:lnTo>
                  <a:pt x="0" y="0"/>
                </a:lnTo>
                <a:close/>
              </a:path>
            </a:pathLst>
          </a:custGeom>
          <a:blipFill>
            <a:blip r:embed="rId9"/>
            <a:stretch>
              <a:fillRect/>
            </a:stretch>
          </a:blipFill>
        </p:spPr>
      </p:sp>
      <p:sp>
        <p:nvSpPr>
          <p:cNvPr id="13" name="TextBox 13"/>
          <p:cNvSpPr txBox="1"/>
          <p:nvPr/>
        </p:nvSpPr>
        <p:spPr>
          <a:xfrm>
            <a:off x="3358803" y="297158"/>
            <a:ext cx="12134987"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DE MANO/MUÑECA </a:t>
            </a:r>
          </a:p>
        </p:txBody>
      </p:sp>
      <p:sp>
        <p:nvSpPr>
          <p:cNvPr id="14" name="TextBox 14"/>
          <p:cNvSpPr txBox="1"/>
          <p:nvPr/>
        </p:nvSpPr>
        <p:spPr>
          <a:xfrm>
            <a:off x="1989275" y="5191125"/>
            <a:ext cx="232410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BOBINA</a:t>
            </a:r>
          </a:p>
        </p:txBody>
      </p:sp>
      <p:sp>
        <p:nvSpPr>
          <p:cNvPr id="15" name="TextBox 15"/>
          <p:cNvSpPr txBox="1"/>
          <p:nvPr/>
        </p:nvSpPr>
        <p:spPr>
          <a:xfrm>
            <a:off x="11925300" y="5191125"/>
            <a:ext cx="533400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POSICIONAMIENTO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30683" y="5961924"/>
            <a:ext cx="3310079" cy="2915376"/>
          </a:xfrm>
          <a:custGeom>
            <a:avLst/>
            <a:gdLst/>
            <a:ahLst/>
            <a:cxnLst/>
            <a:rect l="l" t="t" r="r" b="b"/>
            <a:pathLst>
              <a:path w="3310079" h="2915376">
                <a:moveTo>
                  <a:pt x="0" y="0"/>
                </a:moveTo>
                <a:lnTo>
                  <a:pt x="3310079" y="0"/>
                </a:lnTo>
                <a:lnTo>
                  <a:pt x="3310079" y="2915376"/>
                </a:lnTo>
                <a:lnTo>
                  <a:pt x="0" y="2915376"/>
                </a:lnTo>
                <a:lnTo>
                  <a:pt x="0" y="0"/>
                </a:lnTo>
                <a:close/>
              </a:path>
            </a:pathLst>
          </a:custGeom>
          <a:blipFill>
            <a:blip r:embed="rId2"/>
            <a:stretch>
              <a:fillRect l="-8864" r="-8864"/>
            </a:stretch>
          </a:blipFill>
        </p:spPr>
      </p:sp>
      <p:grpSp>
        <p:nvGrpSpPr>
          <p:cNvPr id="3" name="Group 3"/>
          <p:cNvGrpSpPr/>
          <p:nvPr/>
        </p:nvGrpSpPr>
        <p:grpSpPr>
          <a:xfrm>
            <a:off x="16724843" y="8165"/>
            <a:ext cx="1563157" cy="10287000"/>
            <a:chOff x="0" y="0"/>
            <a:chExt cx="411696" cy="2709333"/>
          </a:xfrm>
        </p:grpSpPr>
        <p:sp>
          <p:nvSpPr>
            <p:cNvPr id="4" name="Freeform 4"/>
            <p:cNvSpPr/>
            <p:nvPr/>
          </p:nvSpPr>
          <p:spPr>
            <a:xfrm>
              <a:off x="0" y="0"/>
              <a:ext cx="411696" cy="2709333"/>
            </a:xfrm>
            <a:custGeom>
              <a:avLst/>
              <a:gdLst/>
              <a:ahLst/>
              <a:cxnLst/>
              <a:rect l="l" t="t" r="r" b="b"/>
              <a:pathLst>
                <a:path w="411696" h="2709333">
                  <a:moveTo>
                    <a:pt x="0" y="0"/>
                  </a:moveTo>
                  <a:lnTo>
                    <a:pt x="411696" y="0"/>
                  </a:lnTo>
                  <a:lnTo>
                    <a:pt x="411696" y="2709333"/>
                  </a:lnTo>
                  <a:lnTo>
                    <a:pt x="0" y="2709333"/>
                  </a:lnTo>
                  <a:close/>
                </a:path>
              </a:pathLst>
            </a:custGeom>
            <a:solidFill>
              <a:srgbClr val="749F6B"/>
            </a:solidFill>
          </p:spPr>
        </p:sp>
        <p:sp>
          <p:nvSpPr>
            <p:cNvPr id="5" name="TextBox 5"/>
            <p:cNvSpPr txBox="1"/>
            <p:nvPr/>
          </p:nvSpPr>
          <p:spPr>
            <a:xfrm>
              <a:off x="0" y="-38100"/>
              <a:ext cx="411696" cy="2747433"/>
            </a:xfrm>
            <a:prstGeom prst="rect">
              <a:avLst/>
            </a:prstGeom>
          </p:spPr>
          <p:txBody>
            <a:bodyPr lIns="50800" tIns="50800" rIns="50800" bIns="50800" rtlCol="0" anchor="ctr"/>
            <a:lstStyle/>
            <a:p>
              <a:pPr algn="ctr">
                <a:lnSpc>
                  <a:spcPts val="2799"/>
                </a:lnSpc>
              </a:pPr>
              <a:endParaRPr/>
            </a:p>
          </p:txBody>
        </p:sp>
      </p:grpSp>
      <p:sp>
        <p:nvSpPr>
          <p:cNvPr id="6" name="TextBox 6"/>
          <p:cNvSpPr txBox="1"/>
          <p:nvPr/>
        </p:nvSpPr>
        <p:spPr>
          <a:xfrm rot="-5400000">
            <a:off x="12626156" y="4592386"/>
            <a:ext cx="9703381" cy="480509"/>
          </a:xfrm>
          <a:prstGeom prst="rect">
            <a:avLst/>
          </a:prstGeom>
        </p:spPr>
        <p:txBody>
          <a:bodyPr lIns="0" tIns="0" rIns="0" bIns="0" rtlCol="0" anchor="t">
            <a:spAutoFit/>
          </a:bodyPr>
          <a:lstStyle/>
          <a:p>
            <a:pPr algn="l">
              <a:lnSpc>
                <a:spcPts val="3965"/>
              </a:lnSpc>
            </a:pPr>
            <a:r>
              <a:rPr lang="en-US" sz="2832" u="sng">
                <a:solidFill>
                  <a:srgbClr val="00132D"/>
                </a:solidFill>
                <a:latin typeface="Garet"/>
                <a:ea typeface="Garet"/>
                <a:cs typeface="Garet"/>
                <a:sym typeface="Garet"/>
              </a:rPr>
              <a:t>Descripción Técnica O-Scan Esaote Bajo Campo</a:t>
            </a:r>
          </a:p>
        </p:txBody>
      </p:sp>
      <p:sp>
        <p:nvSpPr>
          <p:cNvPr id="7" name="TextBox 7"/>
          <p:cNvSpPr txBox="1"/>
          <p:nvPr/>
        </p:nvSpPr>
        <p:spPr>
          <a:xfrm>
            <a:off x="338420" y="3798285"/>
            <a:ext cx="5294606" cy="1732096"/>
          </a:xfrm>
          <a:prstGeom prst="rect">
            <a:avLst/>
          </a:prstGeom>
        </p:spPr>
        <p:txBody>
          <a:bodyPr lIns="0" tIns="0" rIns="0" bIns="0" rtlCol="0" anchor="t">
            <a:spAutoFit/>
          </a:bodyPr>
          <a:lstStyle/>
          <a:p>
            <a:pPr algn="ctr">
              <a:lnSpc>
                <a:spcPts val="6905"/>
              </a:lnSpc>
            </a:pPr>
            <a:r>
              <a:rPr lang="en-US" sz="4932" u="sng">
                <a:solidFill>
                  <a:srgbClr val="00132D"/>
                </a:solidFill>
                <a:latin typeface="Garet"/>
                <a:ea typeface="Garet"/>
                <a:cs typeface="Garet"/>
                <a:sym typeface="Garet"/>
              </a:rPr>
              <a:t>O-Scan Esaote </a:t>
            </a:r>
          </a:p>
          <a:p>
            <a:pPr algn="ctr">
              <a:lnSpc>
                <a:spcPts val="6905"/>
              </a:lnSpc>
            </a:pPr>
            <a:r>
              <a:rPr lang="en-US" sz="4932" u="sng">
                <a:solidFill>
                  <a:srgbClr val="00132D"/>
                </a:solidFill>
                <a:latin typeface="Garet"/>
                <a:ea typeface="Garet"/>
                <a:cs typeface="Garet"/>
                <a:sym typeface="Garet"/>
              </a:rPr>
              <a:t>Bajo Campo</a:t>
            </a:r>
          </a:p>
        </p:txBody>
      </p:sp>
      <p:sp>
        <p:nvSpPr>
          <p:cNvPr id="8" name="TextBox 8"/>
          <p:cNvSpPr txBox="1"/>
          <p:nvPr/>
        </p:nvSpPr>
        <p:spPr>
          <a:xfrm>
            <a:off x="5937826" y="1341642"/>
            <a:ext cx="10410780" cy="1997917"/>
          </a:xfrm>
          <a:prstGeom prst="rect">
            <a:avLst/>
          </a:prstGeom>
        </p:spPr>
        <p:txBody>
          <a:bodyPr lIns="0" tIns="0" rIns="0" bIns="0" rtlCol="0" anchor="t">
            <a:spAutoFit/>
          </a:bodyPr>
          <a:lstStyle/>
          <a:p>
            <a:pPr algn="l">
              <a:lnSpc>
                <a:spcPts val="5378"/>
              </a:lnSpc>
            </a:pPr>
            <a:r>
              <a:rPr lang="en-US" sz="3841" b="1">
                <a:solidFill>
                  <a:srgbClr val="00132D"/>
                </a:solidFill>
                <a:latin typeface="Garet Bold"/>
                <a:ea typeface="Garet Bold"/>
                <a:cs typeface="Garet Bold"/>
                <a:sym typeface="Garet Bold"/>
              </a:rPr>
              <a:t>Imán ultra compacto , diseñado para obtener imágenes de extremidades en resonancia magnética. </a:t>
            </a:r>
          </a:p>
        </p:txBody>
      </p:sp>
      <p:sp>
        <p:nvSpPr>
          <p:cNvPr id="9" name="TextBox 9"/>
          <p:cNvSpPr txBox="1"/>
          <p:nvPr/>
        </p:nvSpPr>
        <p:spPr>
          <a:xfrm>
            <a:off x="5937826" y="4520658"/>
            <a:ext cx="10410780" cy="1997917"/>
          </a:xfrm>
          <a:prstGeom prst="rect">
            <a:avLst/>
          </a:prstGeom>
        </p:spPr>
        <p:txBody>
          <a:bodyPr lIns="0" tIns="0" rIns="0" bIns="0" rtlCol="0" anchor="t">
            <a:spAutoFit/>
          </a:bodyPr>
          <a:lstStyle/>
          <a:p>
            <a:pPr algn="l">
              <a:lnSpc>
                <a:spcPts val="5378"/>
              </a:lnSpc>
            </a:pPr>
            <a:r>
              <a:rPr lang="en-US" sz="3841" b="1">
                <a:solidFill>
                  <a:srgbClr val="00132D"/>
                </a:solidFill>
                <a:latin typeface="Garet Bold"/>
                <a:ea typeface="Garet Bold"/>
                <a:cs typeface="Garet Bold"/>
                <a:sym typeface="Garet Bold"/>
              </a:rPr>
              <a:t>Jaula Faraday integrada, permite prescindir de apantallamientos externos.</a:t>
            </a:r>
          </a:p>
        </p:txBody>
      </p:sp>
      <p:sp>
        <p:nvSpPr>
          <p:cNvPr id="10" name="TextBox 10"/>
          <p:cNvSpPr txBox="1"/>
          <p:nvPr/>
        </p:nvSpPr>
        <p:spPr>
          <a:xfrm>
            <a:off x="5937826" y="7023400"/>
            <a:ext cx="10787017" cy="2077492"/>
          </a:xfrm>
          <a:prstGeom prst="rect">
            <a:avLst/>
          </a:prstGeom>
        </p:spPr>
        <p:txBody>
          <a:bodyPr lIns="0" tIns="0" rIns="0" bIns="0" rtlCol="0" anchor="t">
            <a:spAutoFit/>
          </a:bodyPr>
          <a:lstStyle/>
          <a:p>
            <a:pPr algn="l">
              <a:lnSpc>
                <a:spcPts val="5378"/>
              </a:lnSpc>
            </a:pPr>
            <a:r>
              <a:rPr lang="en-US" sz="3841" b="1" dirty="0">
                <a:solidFill>
                  <a:srgbClr val="00132D"/>
                </a:solidFill>
                <a:latin typeface="Garet Bold"/>
                <a:ea typeface="Garet Bold"/>
                <a:cs typeface="Garet Bold"/>
                <a:sym typeface="Garet Bold"/>
              </a:rPr>
              <a:t>El </a:t>
            </a:r>
            <a:r>
              <a:rPr lang="en-US" sz="3841" b="1" dirty="0" err="1" smtClean="0">
                <a:solidFill>
                  <a:srgbClr val="00132D"/>
                </a:solidFill>
                <a:latin typeface="Garet Bold"/>
                <a:ea typeface="Garet Bold"/>
                <a:cs typeface="Garet Bold"/>
                <a:sym typeface="Garet Bold"/>
              </a:rPr>
              <a:t>acoplamiento</a:t>
            </a:r>
            <a:r>
              <a:rPr lang="en-US" sz="3841" b="1" smtClean="0">
                <a:solidFill>
                  <a:srgbClr val="00132D"/>
                </a:solidFill>
                <a:latin typeface="Garet Bold"/>
                <a:ea typeface="Garet Bold"/>
                <a:cs typeface="Garet Bold"/>
                <a:sym typeface="Garet Bold"/>
              </a:rPr>
              <a:t> entre </a:t>
            </a:r>
            <a:r>
              <a:rPr lang="en-US" sz="3841" b="1" dirty="0">
                <a:solidFill>
                  <a:srgbClr val="00132D"/>
                </a:solidFill>
                <a:latin typeface="Garet Bold"/>
                <a:ea typeface="Garet Bold"/>
                <a:cs typeface="Garet Bold"/>
                <a:sym typeface="Garet Bold"/>
              </a:rPr>
              <a:t>gantry y </a:t>
            </a:r>
            <a:r>
              <a:rPr lang="en-US" sz="3841" b="1" dirty="0" err="1">
                <a:solidFill>
                  <a:srgbClr val="00132D"/>
                </a:solidFill>
                <a:latin typeface="Garet Bold"/>
                <a:ea typeface="Garet Bold"/>
                <a:cs typeface="Garet Bold"/>
                <a:sym typeface="Garet Bold"/>
              </a:rPr>
              <a:t>bobinas</a:t>
            </a:r>
            <a:r>
              <a:rPr lang="en-US" sz="3841" b="1" dirty="0">
                <a:solidFill>
                  <a:srgbClr val="00132D"/>
                </a:solidFill>
                <a:latin typeface="Garet Bold"/>
                <a:ea typeface="Garet Bold"/>
                <a:cs typeface="Garet Bold"/>
                <a:sym typeface="Garet Bold"/>
              </a:rPr>
              <a:t> , </a:t>
            </a:r>
            <a:r>
              <a:rPr lang="en-US" sz="3841" b="1" dirty="0" err="1">
                <a:solidFill>
                  <a:srgbClr val="00132D"/>
                </a:solidFill>
                <a:latin typeface="Garet Bold"/>
                <a:ea typeface="Garet Bold"/>
                <a:cs typeface="Garet Bold"/>
                <a:sym typeface="Garet Bold"/>
              </a:rPr>
              <a:t>es</a:t>
            </a:r>
            <a:r>
              <a:rPr lang="en-US" sz="3841" b="1" dirty="0">
                <a:solidFill>
                  <a:srgbClr val="00132D"/>
                </a:solidFill>
                <a:latin typeface="Garet Bold"/>
                <a:ea typeface="Garet Bold"/>
                <a:cs typeface="Garet Bold"/>
                <a:sym typeface="Garet Bold"/>
              </a:rPr>
              <a:t> un </a:t>
            </a:r>
            <a:r>
              <a:rPr lang="en-US" sz="3841" b="1" dirty="0" err="1">
                <a:solidFill>
                  <a:srgbClr val="00132D"/>
                </a:solidFill>
                <a:latin typeface="Garet Bold"/>
                <a:ea typeface="Garet Bold"/>
                <a:cs typeface="Garet Bold"/>
                <a:sym typeface="Garet Bold"/>
              </a:rPr>
              <a:t>mecanismo</a:t>
            </a:r>
            <a:r>
              <a:rPr lang="en-US" sz="3841" b="1" dirty="0">
                <a:solidFill>
                  <a:srgbClr val="00132D"/>
                </a:solidFill>
                <a:latin typeface="Garet Bold"/>
                <a:ea typeface="Garet Bold"/>
                <a:cs typeface="Garet Bold"/>
                <a:sym typeface="Garet Bold"/>
              </a:rPr>
              <a:t> de auto-</a:t>
            </a:r>
            <a:r>
              <a:rPr lang="en-US" sz="3841" b="1" dirty="0" err="1">
                <a:solidFill>
                  <a:srgbClr val="00132D"/>
                </a:solidFill>
                <a:latin typeface="Garet Bold"/>
                <a:ea typeface="Garet Bold"/>
                <a:cs typeface="Garet Bold"/>
                <a:sym typeface="Garet Bold"/>
              </a:rPr>
              <a:t>centrado</a:t>
            </a:r>
            <a:r>
              <a:rPr lang="en-US" sz="3841" b="1" dirty="0">
                <a:solidFill>
                  <a:srgbClr val="00132D"/>
                </a:solidFill>
                <a:latin typeface="Garet Bold"/>
                <a:ea typeface="Garet Bold"/>
                <a:cs typeface="Garet Bold"/>
                <a:sym typeface="Garet Bold"/>
              </a:rPr>
              <a:t> de </a:t>
            </a:r>
            <a:r>
              <a:rPr lang="en-US" sz="3841" b="1" dirty="0" err="1">
                <a:solidFill>
                  <a:srgbClr val="00132D"/>
                </a:solidFill>
                <a:latin typeface="Garet Bold"/>
                <a:ea typeface="Garet Bold"/>
                <a:cs typeface="Garet Bold"/>
                <a:sym typeface="Garet Bold"/>
              </a:rPr>
              <a:t>precisión</a:t>
            </a:r>
            <a:r>
              <a:rPr lang="en-US" sz="3841" b="1" dirty="0">
                <a:solidFill>
                  <a:srgbClr val="00132D"/>
                </a:solidFill>
                <a:latin typeface="Garet Bold"/>
                <a:ea typeface="Garet Bold"/>
                <a:cs typeface="Garet Bold"/>
                <a:sym typeface="Garet Bold"/>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4082681"/>
            <a:chOff x="0" y="0"/>
            <a:chExt cx="4816593" cy="1075274"/>
          </a:xfrm>
        </p:grpSpPr>
        <p:sp>
          <p:nvSpPr>
            <p:cNvPr id="3" name="Freeform 3"/>
            <p:cNvSpPr/>
            <p:nvPr/>
          </p:nvSpPr>
          <p:spPr>
            <a:xfrm>
              <a:off x="0" y="0"/>
              <a:ext cx="4816592" cy="1075274"/>
            </a:xfrm>
            <a:custGeom>
              <a:avLst/>
              <a:gdLst/>
              <a:ahLst/>
              <a:cxnLst/>
              <a:rect l="l" t="t" r="r" b="b"/>
              <a:pathLst>
                <a:path w="4816592" h="1075274">
                  <a:moveTo>
                    <a:pt x="0" y="0"/>
                  </a:moveTo>
                  <a:lnTo>
                    <a:pt x="4816592" y="0"/>
                  </a:lnTo>
                  <a:lnTo>
                    <a:pt x="4816592" y="1075274"/>
                  </a:lnTo>
                  <a:lnTo>
                    <a:pt x="0" y="1075274"/>
                  </a:lnTo>
                  <a:close/>
                </a:path>
              </a:pathLst>
            </a:custGeom>
            <a:solidFill>
              <a:srgbClr val="013F58"/>
            </a:solidFill>
          </p:spPr>
        </p:sp>
        <p:sp>
          <p:nvSpPr>
            <p:cNvPr id="4" name="TextBox 4"/>
            <p:cNvSpPr txBox="1"/>
            <p:nvPr/>
          </p:nvSpPr>
          <p:spPr>
            <a:xfrm>
              <a:off x="0" y="-38100"/>
              <a:ext cx="4816593" cy="1113374"/>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1175534" y="29715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a:off x="15054262" y="90548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10800000">
            <a:off x="3654298" y="5734453"/>
            <a:ext cx="378079" cy="1599565"/>
          </a:xfrm>
          <a:custGeom>
            <a:avLst/>
            <a:gdLst/>
            <a:ahLst/>
            <a:cxnLst/>
            <a:rect l="l" t="t" r="r" b="b"/>
            <a:pathLst>
              <a:path w="378079" h="1599565">
                <a:moveTo>
                  <a:pt x="0" y="0"/>
                </a:moveTo>
                <a:lnTo>
                  <a:pt x="378079" y="0"/>
                </a:lnTo>
                <a:lnTo>
                  <a:pt x="378079" y="1599564"/>
                </a:lnTo>
                <a:lnTo>
                  <a:pt x="0" y="15995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8" name="TextBox 8"/>
          <p:cNvSpPr txBox="1"/>
          <p:nvPr/>
        </p:nvSpPr>
        <p:spPr>
          <a:xfrm>
            <a:off x="463049" y="4890034"/>
            <a:ext cx="13378218" cy="5361994"/>
          </a:xfrm>
          <a:prstGeom prst="rect">
            <a:avLst/>
          </a:prstGeom>
        </p:spPr>
        <p:txBody>
          <a:bodyPr lIns="0" tIns="0" rIns="0" bIns="0" rtlCol="0" anchor="t">
            <a:spAutoFit/>
          </a:bodyPr>
          <a:lstStyle/>
          <a:p>
            <a:pPr algn="l">
              <a:lnSpc>
                <a:spcPts val="3521"/>
              </a:lnSpc>
            </a:pPr>
            <a:r>
              <a:rPr lang="en-US" sz="3231" b="1" u="sng">
                <a:solidFill>
                  <a:srgbClr val="000000"/>
                </a:solidFill>
                <a:latin typeface="Garet Bold"/>
                <a:ea typeface="Garet Bold"/>
                <a:cs typeface="Garet Bold"/>
                <a:sym typeface="Garet Bold"/>
              </a:rPr>
              <a:t>VISUALIZADOR </a:t>
            </a:r>
          </a:p>
          <a:p>
            <a:pPr algn="l">
              <a:lnSpc>
                <a:spcPts val="3521"/>
              </a:lnSpc>
            </a:pPr>
            <a:r>
              <a:rPr lang="en-US" sz="3231" b="1" u="sng">
                <a:solidFill>
                  <a:srgbClr val="000000"/>
                </a:solidFill>
                <a:latin typeface="Garet Bold"/>
                <a:ea typeface="Garet Bold"/>
                <a:cs typeface="Garet Bold"/>
                <a:sym typeface="Garet Bold"/>
              </a:rPr>
              <a:t>SCOUT 3 PLANOS Localizador AXIAL</a:t>
            </a:r>
          </a:p>
          <a:p>
            <a:pPr algn="l">
              <a:lnSpc>
                <a:spcPts val="3521"/>
              </a:lnSpc>
            </a:pPr>
            <a:r>
              <a:rPr lang="en-US" sz="3231" b="1" u="sng">
                <a:solidFill>
                  <a:srgbClr val="000000"/>
                </a:solidFill>
                <a:latin typeface="Garet Bold"/>
                <a:ea typeface="Garet Bold"/>
                <a:cs typeface="Garet Bold"/>
                <a:sym typeface="Garet Bold"/>
              </a:rPr>
              <a:t>CORONAL T1</a:t>
            </a:r>
          </a:p>
          <a:p>
            <a:pPr algn="l">
              <a:lnSpc>
                <a:spcPts val="3521"/>
              </a:lnSpc>
            </a:pPr>
            <a:r>
              <a:rPr lang="en-US" sz="3231" b="1" u="sng">
                <a:solidFill>
                  <a:srgbClr val="000000"/>
                </a:solidFill>
                <a:latin typeface="Garet Bold"/>
                <a:ea typeface="Garet Bold"/>
                <a:cs typeface="Garet Bold"/>
                <a:sym typeface="Garet Bold"/>
              </a:rPr>
              <a:t>CORONAL T2</a:t>
            </a:r>
          </a:p>
          <a:p>
            <a:pPr algn="l">
              <a:lnSpc>
                <a:spcPts val="3521"/>
              </a:lnSpc>
            </a:pPr>
            <a:r>
              <a:rPr lang="en-US" sz="3231" b="1" u="sng">
                <a:solidFill>
                  <a:srgbClr val="000000"/>
                </a:solidFill>
                <a:latin typeface="Garet Bold"/>
                <a:ea typeface="Garet Bold"/>
                <a:cs typeface="Garet Bold"/>
                <a:sym typeface="Garet Bold"/>
              </a:rPr>
              <a:t>CORONAL GRE</a:t>
            </a:r>
          </a:p>
          <a:p>
            <a:pPr algn="l">
              <a:lnSpc>
                <a:spcPts val="3521"/>
              </a:lnSpc>
            </a:pPr>
            <a:r>
              <a:rPr lang="en-US" sz="3231" b="1" u="sng">
                <a:solidFill>
                  <a:srgbClr val="000000"/>
                </a:solidFill>
                <a:latin typeface="Garet Bold"/>
                <a:ea typeface="Garet Bold"/>
                <a:cs typeface="Garet Bold"/>
                <a:sym typeface="Garet Bold"/>
              </a:rPr>
              <a:t>AXIAL STIR </a:t>
            </a:r>
          </a:p>
          <a:p>
            <a:pPr algn="l">
              <a:lnSpc>
                <a:spcPts val="3521"/>
              </a:lnSpc>
            </a:pPr>
            <a:r>
              <a:rPr lang="en-US" sz="3231" b="1" u="sng">
                <a:solidFill>
                  <a:srgbClr val="000000"/>
                </a:solidFill>
                <a:latin typeface="Garet Bold"/>
                <a:ea typeface="Garet Bold"/>
                <a:cs typeface="Garet Bold"/>
                <a:sym typeface="Garet Bold"/>
              </a:rPr>
              <a:t>AXIAL T2</a:t>
            </a:r>
          </a:p>
          <a:p>
            <a:pPr algn="l">
              <a:lnSpc>
                <a:spcPts val="3521"/>
              </a:lnSpc>
            </a:pPr>
            <a:r>
              <a:rPr lang="en-US" sz="3231" b="1" u="sng">
                <a:solidFill>
                  <a:srgbClr val="000000"/>
                </a:solidFill>
                <a:latin typeface="Garet Bold"/>
                <a:ea typeface="Garet Bold"/>
                <a:cs typeface="Garet Bold"/>
                <a:sym typeface="Garet Bold"/>
              </a:rPr>
              <a:t>SAGITAL STIR</a:t>
            </a:r>
          </a:p>
          <a:p>
            <a:pPr algn="l">
              <a:lnSpc>
                <a:spcPts val="3521"/>
              </a:lnSpc>
            </a:pPr>
            <a:endParaRPr lang="en-US" sz="3231" b="1" u="sng">
              <a:solidFill>
                <a:srgbClr val="000000"/>
              </a:solidFill>
              <a:latin typeface="Garet Bold"/>
              <a:ea typeface="Garet Bold"/>
              <a:cs typeface="Garet Bold"/>
              <a:sym typeface="Garet Bold"/>
            </a:endParaRPr>
          </a:p>
          <a:p>
            <a:pPr algn="l">
              <a:lnSpc>
                <a:spcPts val="3521"/>
              </a:lnSpc>
            </a:pPr>
            <a:r>
              <a:rPr lang="en-US" sz="3231" b="1" u="sng">
                <a:solidFill>
                  <a:srgbClr val="000000"/>
                </a:solidFill>
                <a:latin typeface="Garet Bold"/>
                <a:ea typeface="Garet Bold"/>
                <a:cs typeface="Garet Bold"/>
                <a:sym typeface="Garet Bold"/>
              </a:rPr>
              <a:t>Opcional Sag T1 si se evidencia fractura </a:t>
            </a:r>
          </a:p>
          <a:p>
            <a:pPr algn="l">
              <a:lnSpc>
                <a:spcPts val="3521"/>
              </a:lnSpc>
            </a:pPr>
            <a:r>
              <a:rPr lang="en-US" sz="3231" b="1" u="sng">
                <a:solidFill>
                  <a:srgbClr val="000000"/>
                </a:solidFill>
                <a:latin typeface="Garet Bold"/>
                <a:ea typeface="Garet Bold"/>
                <a:cs typeface="Garet Bold"/>
                <a:sym typeface="Garet Bold"/>
              </a:rPr>
              <a:t>Secuencia Dinámica para evaluar Lig Escafolunar</a:t>
            </a:r>
          </a:p>
          <a:p>
            <a:pPr algn="l">
              <a:lnSpc>
                <a:spcPts val="3521"/>
              </a:lnSpc>
            </a:pPr>
            <a:endParaRPr lang="en-US" sz="3231" b="1" u="sng">
              <a:solidFill>
                <a:srgbClr val="000000"/>
              </a:solidFill>
              <a:latin typeface="Garet Bold"/>
              <a:ea typeface="Garet Bold"/>
              <a:cs typeface="Garet Bold"/>
              <a:sym typeface="Garet Bold"/>
            </a:endParaRPr>
          </a:p>
        </p:txBody>
      </p:sp>
      <p:sp>
        <p:nvSpPr>
          <p:cNvPr id="9" name="Freeform 9"/>
          <p:cNvSpPr/>
          <p:nvPr/>
        </p:nvSpPr>
        <p:spPr>
          <a:xfrm rot="-10800000">
            <a:off x="8180857" y="5014532"/>
            <a:ext cx="315041" cy="1332865"/>
          </a:xfrm>
          <a:custGeom>
            <a:avLst/>
            <a:gdLst/>
            <a:ahLst/>
            <a:cxnLst/>
            <a:rect l="l" t="t" r="r" b="b"/>
            <a:pathLst>
              <a:path w="315041" h="1332865">
                <a:moveTo>
                  <a:pt x="0" y="0"/>
                </a:moveTo>
                <a:lnTo>
                  <a:pt x="315041" y="0"/>
                </a:lnTo>
                <a:lnTo>
                  <a:pt x="315041" y="1332864"/>
                </a:lnTo>
                <a:lnTo>
                  <a:pt x="0" y="13328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10" name="Freeform 10"/>
          <p:cNvSpPr/>
          <p:nvPr/>
        </p:nvSpPr>
        <p:spPr>
          <a:xfrm rot="-10800000">
            <a:off x="3501898" y="7686939"/>
            <a:ext cx="304800" cy="1289538"/>
          </a:xfrm>
          <a:custGeom>
            <a:avLst/>
            <a:gdLst/>
            <a:ahLst/>
            <a:cxnLst/>
            <a:rect l="l" t="t" r="r" b="b"/>
            <a:pathLst>
              <a:path w="304800" h="1289538">
                <a:moveTo>
                  <a:pt x="0" y="0"/>
                </a:moveTo>
                <a:lnTo>
                  <a:pt x="304800" y="0"/>
                </a:lnTo>
                <a:lnTo>
                  <a:pt x="304800" y="1289538"/>
                </a:lnTo>
                <a:lnTo>
                  <a:pt x="0" y="12895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11" name="Freeform 11"/>
          <p:cNvSpPr/>
          <p:nvPr/>
        </p:nvSpPr>
        <p:spPr>
          <a:xfrm rot="-10800000">
            <a:off x="3349498" y="6950466"/>
            <a:ext cx="304800" cy="1289538"/>
          </a:xfrm>
          <a:custGeom>
            <a:avLst/>
            <a:gdLst/>
            <a:ahLst/>
            <a:cxnLst/>
            <a:rect l="l" t="t" r="r" b="b"/>
            <a:pathLst>
              <a:path w="304800" h="1289538">
                <a:moveTo>
                  <a:pt x="0" y="0"/>
                </a:moveTo>
                <a:lnTo>
                  <a:pt x="304800" y="0"/>
                </a:lnTo>
                <a:lnTo>
                  <a:pt x="304800" y="1289538"/>
                </a:lnTo>
                <a:lnTo>
                  <a:pt x="0" y="12895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12" name="Freeform 12"/>
          <p:cNvSpPr/>
          <p:nvPr/>
        </p:nvSpPr>
        <p:spPr>
          <a:xfrm>
            <a:off x="16224183" y="4392339"/>
            <a:ext cx="1601264" cy="938240"/>
          </a:xfrm>
          <a:custGeom>
            <a:avLst/>
            <a:gdLst/>
            <a:ahLst/>
            <a:cxnLst/>
            <a:rect l="l" t="t" r="r" b="b"/>
            <a:pathLst>
              <a:path w="1601264" h="938240">
                <a:moveTo>
                  <a:pt x="0" y="0"/>
                </a:moveTo>
                <a:lnTo>
                  <a:pt x="1601263" y="0"/>
                </a:lnTo>
                <a:lnTo>
                  <a:pt x="1601263" y="938241"/>
                </a:lnTo>
                <a:lnTo>
                  <a:pt x="0" y="938241"/>
                </a:lnTo>
                <a:lnTo>
                  <a:pt x="0" y="0"/>
                </a:lnTo>
                <a:close/>
              </a:path>
            </a:pathLst>
          </a:custGeom>
          <a:blipFill>
            <a:blip r:embed="rId6"/>
            <a:stretch>
              <a:fillRect/>
            </a:stretch>
          </a:blipFill>
        </p:spPr>
      </p:sp>
      <p:sp>
        <p:nvSpPr>
          <p:cNvPr id="13" name="Freeform 13"/>
          <p:cNvSpPr/>
          <p:nvPr/>
        </p:nvSpPr>
        <p:spPr>
          <a:xfrm>
            <a:off x="15954777" y="7334017"/>
            <a:ext cx="1870670" cy="1995381"/>
          </a:xfrm>
          <a:custGeom>
            <a:avLst/>
            <a:gdLst/>
            <a:ahLst/>
            <a:cxnLst/>
            <a:rect l="l" t="t" r="r" b="b"/>
            <a:pathLst>
              <a:path w="1870670" h="1995381">
                <a:moveTo>
                  <a:pt x="0" y="0"/>
                </a:moveTo>
                <a:lnTo>
                  <a:pt x="1870669" y="0"/>
                </a:lnTo>
                <a:lnTo>
                  <a:pt x="1870669" y="1995382"/>
                </a:lnTo>
                <a:lnTo>
                  <a:pt x="0" y="1995382"/>
                </a:lnTo>
                <a:lnTo>
                  <a:pt x="0" y="0"/>
                </a:lnTo>
                <a:close/>
              </a:path>
            </a:pathLst>
          </a:custGeom>
          <a:blipFill>
            <a:blip r:embed="rId7"/>
            <a:stretch>
              <a:fillRect/>
            </a:stretch>
          </a:blipFill>
        </p:spPr>
      </p:sp>
      <p:sp>
        <p:nvSpPr>
          <p:cNvPr id="14" name="TextBox 14"/>
          <p:cNvSpPr txBox="1"/>
          <p:nvPr/>
        </p:nvSpPr>
        <p:spPr>
          <a:xfrm>
            <a:off x="3233738" y="1201528"/>
            <a:ext cx="11820525" cy="2383852"/>
          </a:xfrm>
          <a:prstGeom prst="rect">
            <a:avLst/>
          </a:prstGeom>
        </p:spPr>
        <p:txBody>
          <a:bodyPr lIns="0" tIns="0" rIns="0" bIns="0" rtlCol="0" anchor="t">
            <a:spAutoFit/>
          </a:bodyPr>
          <a:lstStyle/>
          <a:p>
            <a:pPr algn="ctr">
              <a:lnSpc>
                <a:spcPts val="3747"/>
              </a:lnSpc>
            </a:pPr>
            <a:r>
              <a:rPr lang="en-US" sz="3437">
                <a:solidFill>
                  <a:srgbClr val="FFFFFF"/>
                </a:solidFill>
                <a:latin typeface="Garet"/>
                <a:ea typeface="Garet"/>
                <a:cs typeface="Garet"/>
                <a:sym typeface="Garet"/>
              </a:rPr>
              <a:t>Tener en cuenta al momento de comenzar estudio : </a:t>
            </a:r>
          </a:p>
          <a:p>
            <a:pPr algn="ctr">
              <a:lnSpc>
                <a:spcPts val="3747"/>
              </a:lnSpc>
            </a:pPr>
            <a:endParaRPr lang="en-US" sz="3437">
              <a:solidFill>
                <a:srgbClr val="FFFFFF"/>
              </a:solidFill>
              <a:latin typeface="Garet"/>
              <a:ea typeface="Garet"/>
              <a:cs typeface="Garet"/>
              <a:sym typeface="Garet"/>
            </a:endParaRPr>
          </a:p>
          <a:p>
            <a:pPr algn="ctr">
              <a:lnSpc>
                <a:spcPts val="3747"/>
              </a:lnSpc>
            </a:pPr>
            <a:r>
              <a:rPr lang="en-US" sz="3437">
                <a:solidFill>
                  <a:srgbClr val="FFFFFF"/>
                </a:solidFill>
                <a:latin typeface="Garet"/>
                <a:ea typeface="Garet"/>
                <a:cs typeface="Garet"/>
                <a:sym typeface="Garet"/>
              </a:rPr>
              <a:t>ÁREA DE ESTUDIO</a:t>
            </a:r>
          </a:p>
          <a:p>
            <a:pPr algn="ctr">
              <a:lnSpc>
                <a:spcPts val="3747"/>
              </a:lnSpc>
            </a:pPr>
            <a:r>
              <a:rPr lang="en-US" sz="3437">
                <a:solidFill>
                  <a:srgbClr val="FFFFFF"/>
                </a:solidFill>
                <a:latin typeface="Garet"/>
                <a:ea typeface="Garet"/>
                <a:cs typeface="Garet"/>
                <a:sym typeface="Garet"/>
              </a:rPr>
              <a:t>ANATOMÍA </a:t>
            </a:r>
          </a:p>
          <a:p>
            <a:pPr algn="ctr">
              <a:lnSpc>
                <a:spcPts val="3747"/>
              </a:lnSpc>
            </a:pPr>
            <a:r>
              <a:rPr lang="en-US" sz="3437">
                <a:solidFill>
                  <a:srgbClr val="FFFFFF"/>
                </a:solidFill>
                <a:latin typeface="Garet"/>
                <a:ea typeface="Garet"/>
                <a:cs typeface="Garet"/>
                <a:sym typeface="Garet"/>
              </a:rPr>
              <a:t>POSICIONAMIENTO</a:t>
            </a:r>
          </a:p>
        </p:txBody>
      </p:sp>
      <p:sp>
        <p:nvSpPr>
          <p:cNvPr id="15" name="TextBox 15"/>
          <p:cNvSpPr txBox="1"/>
          <p:nvPr/>
        </p:nvSpPr>
        <p:spPr>
          <a:xfrm>
            <a:off x="3233738" y="402698"/>
            <a:ext cx="12572603"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DE MANO/ MUÑECA</a:t>
            </a:r>
          </a:p>
        </p:txBody>
      </p:sp>
      <p:sp>
        <p:nvSpPr>
          <p:cNvPr id="16" name="TextBox 16"/>
          <p:cNvSpPr txBox="1"/>
          <p:nvPr/>
        </p:nvSpPr>
        <p:spPr>
          <a:xfrm>
            <a:off x="7400925" y="4291229"/>
            <a:ext cx="348615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PROTOCOLO</a:t>
            </a:r>
          </a:p>
        </p:txBody>
      </p:sp>
      <p:sp>
        <p:nvSpPr>
          <p:cNvPr id="17" name="TextBox 17"/>
          <p:cNvSpPr txBox="1"/>
          <p:nvPr/>
        </p:nvSpPr>
        <p:spPr>
          <a:xfrm>
            <a:off x="4088004" y="6104531"/>
            <a:ext cx="11902693" cy="887984"/>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PLANO ESTANDAR DE VISUALIZACIÓN DE ARTICULACION DE MUÑECA .LOS LIGAMENTOS ESCAFOSEMILUNAR Y PIRAMIDOSEMILUNAR SE OBSERVAN EN FORMA DEFINITIVA SOLAMENTE EN PLANO CORONAL.</a:t>
            </a:r>
          </a:p>
        </p:txBody>
      </p:sp>
      <p:sp>
        <p:nvSpPr>
          <p:cNvPr id="18" name="TextBox 18"/>
          <p:cNvSpPr txBox="1"/>
          <p:nvPr/>
        </p:nvSpPr>
        <p:spPr>
          <a:xfrm>
            <a:off x="8495898" y="5228590"/>
            <a:ext cx="7767725" cy="592709"/>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NOS SIRVE PARA ADQUIRIR PLANOS CORONALES Y SAGITALES SIGUIENDO EL EJE DE LA ARTICULACIÓN.</a:t>
            </a:r>
          </a:p>
        </p:txBody>
      </p:sp>
      <p:sp>
        <p:nvSpPr>
          <p:cNvPr id="19" name="TextBox 19"/>
          <p:cNvSpPr txBox="1"/>
          <p:nvPr/>
        </p:nvSpPr>
        <p:spPr>
          <a:xfrm>
            <a:off x="4088004" y="7374594"/>
            <a:ext cx="12748237" cy="592709"/>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MUESTRA TUNEL CARPIANO CON SU CONTENIDO , VARIANTES DE POSICION DELNERVIO MEDIANO. ALTERACIONES INAFLAMATORIAS DE VAINAS TENDIONOSAS.</a:t>
            </a:r>
          </a:p>
        </p:txBody>
      </p:sp>
      <p:sp>
        <p:nvSpPr>
          <p:cNvPr id="20" name="TextBox 20"/>
          <p:cNvSpPr txBox="1"/>
          <p:nvPr/>
        </p:nvSpPr>
        <p:spPr>
          <a:xfrm>
            <a:off x="4032377" y="8186378"/>
            <a:ext cx="11021886" cy="592709"/>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MUESTRA LAS RELACIONES QUE PRESENTAN ENTRE SI LOS EJES DE LOS HUESOS DEL CARPO , SUBLUXACION EN DIRECCIÓN PALMAR O DORSAL.</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4082681"/>
            <a:chOff x="0" y="0"/>
            <a:chExt cx="4816593" cy="1075274"/>
          </a:xfrm>
        </p:grpSpPr>
        <p:sp>
          <p:nvSpPr>
            <p:cNvPr id="3" name="Freeform 3"/>
            <p:cNvSpPr/>
            <p:nvPr/>
          </p:nvSpPr>
          <p:spPr>
            <a:xfrm>
              <a:off x="0" y="0"/>
              <a:ext cx="4816592" cy="1075274"/>
            </a:xfrm>
            <a:custGeom>
              <a:avLst/>
              <a:gdLst/>
              <a:ahLst/>
              <a:cxnLst/>
              <a:rect l="l" t="t" r="r" b="b"/>
              <a:pathLst>
                <a:path w="4816592" h="1075274">
                  <a:moveTo>
                    <a:pt x="0" y="0"/>
                  </a:moveTo>
                  <a:lnTo>
                    <a:pt x="4816592" y="0"/>
                  </a:lnTo>
                  <a:lnTo>
                    <a:pt x="4816592" y="1075274"/>
                  </a:lnTo>
                  <a:lnTo>
                    <a:pt x="0" y="1075274"/>
                  </a:lnTo>
                  <a:close/>
                </a:path>
              </a:pathLst>
            </a:custGeom>
            <a:solidFill>
              <a:srgbClr val="013F58"/>
            </a:solidFill>
          </p:spPr>
        </p:sp>
        <p:sp>
          <p:nvSpPr>
            <p:cNvPr id="4" name="TextBox 4"/>
            <p:cNvSpPr txBox="1"/>
            <p:nvPr/>
          </p:nvSpPr>
          <p:spPr>
            <a:xfrm>
              <a:off x="0" y="-38100"/>
              <a:ext cx="4816593" cy="1113374"/>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1175534" y="29715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a:off x="15054262" y="90548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5054262" y="4287913"/>
            <a:ext cx="2223770" cy="1302990"/>
          </a:xfrm>
          <a:custGeom>
            <a:avLst/>
            <a:gdLst/>
            <a:ahLst/>
            <a:cxnLst/>
            <a:rect l="l" t="t" r="r" b="b"/>
            <a:pathLst>
              <a:path w="2223770" h="1302990">
                <a:moveTo>
                  <a:pt x="0" y="0"/>
                </a:moveTo>
                <a:lnTo>
                  <a:pt x="2223770" y="0"/>
                </a:lnTo>
                <a:lnTo>
                  <a:pt x="2223770" y="1302990"/>
                </a:lnTo>
                <a:lnTo>
                  <a:pt x="0" y="1302990"/>
                </a:lnTo>
                <a:lnTo>
                  <a:pt x="0" y="0"/>
                </a:lnTo>
                <a:close/>
              </a:path>
            </a:pathLst>
          </a:custGeom>
          <a:blipFill>
            <a:blip r:embed="rId4"/>
            <a:stretch>
              <a:fillRect/>
            </a:stretch>
          </a:blipFill>
        </p:spPr>
      </p:sp>
      <p:sp>
        <p:nvSpPr>
          <p:cNvPr id="8" name="Freeform 8"/>
          <p:cNvSpPr/>
          <p:nvPr/>
        </p:nvSpPr>
        <p:spPr>
          <a:xfrm>
            <a:off x="625824" y="5801482"/>
            <a:ext cx="4911997" cy="3456818"/>
          </a:xfrm>
          <a:custGeom>
            <a:avLst/>
            <a:gdLst/>
            <a:ahLst/>
            <a:cxnLst/>
            <a:rect l="l" t="t" r="r" b="b"/>
            <a:pathLst>
              <a:path w="4911997" h="3456818">
                <a:moveTo>
                  <a:pt x="0" y="0"/>
                </a:moveTo>
                <a:lnTo>
                  <a:pt x="4911997" y="0"/>
                </a:lnTo>
                <a:lnTo>
                  <a:pt x="4911997" y="3456818"/>
                </a:lnTo>
                <a:lnTo>
                  <a:pt x="0" y="3456818"/>
                </a:lnTo>
                <a:lnTo>
                  <a:pt x="0" y="0"/>
                </a:lnTo>
                <a:close/>
              </a:path>
            </a:pathLst>
          </a:custGeom>
          <a:blipFill>
            <a:blip r:embed="rId5"/>
            <a:stretch>
              <a:fillRect/>
            </a:stretch>
          </a:blipFill>
        </p:spPr>
      </p:sp>
      <p:sp>
        <p:nvSpPr>
          <p:cNvPr id="9" name="Freeform 9"/>
          <p:cNvSpPr/>
          <p:nvPr/>
        </p:nvSpPr>
        <p:spPr>
          <a:xfrm>
            <a:off x="6170034" y="5801482"/>
            <a:ext cx="4768025" cy="3456818"/>
          </a:xfrm>
          <a:custGeom>
            <a:avLst/>
            <a:gdLst/>
            <a:ahLst/>
            <a:cxnLst/>
            <a:rect l="l" t="t" r="r" b="b"/>
            <a:pathLst>
              <a:path w="4768025" h="3456818">
                <a:moveTo>
                  <a:pt x="0" y="0"/>
                </a:moveTo>
                <a:lnTo>
                  <a:pt x="4768025" y="0"/>
                </a:lnTo>
                <a:lnTo>
                  <a:pt x="4768025" y="3456818"/>
                </a:lnTo>
                <a:lnTo>
                  <a:pt x="0" y="3456818"/>
                </a:lnTo>
                <a:lnTo>
                  <a:pt x="0" y="0"/>
                </a:lnTo>
                <a:close/>
              </a:path>
            </a:pathLst>
          </a:custGeom>
          <a:blipFill>
            <a:blip r:embed="rId6"/>
            <a:stretch>
              <a:fillRect/>
            </a:stretch>
          </a:blipFill>
        </p:spPr>
      </p:sp>
      <p:sp>
        <p:nvSpPr>
          <p:cNvPr id="10" name="Freeform 10"/>
          <p:cNvSpPr/>
          <p:nvPr/>
        </p:nvSpPr>
        <p:spPr>
          <a:xfrm>
            <a:off x="11566709" y="5801482"/>
            <a:ext cx="4499113" cy="3456818"/>
          </a:xfrm>
          <a:custGeom>
            <a:avLst/>
            <a:gdLst/>
            <a:ahLst/>
            <a:cxnLst/>
            <a:rect l="l" t="t" r="r" b="b"/>
            <a:pathLst>
              <a:path w="4499113" h="3456818">
                <a:moveTo>
                  <a:pt x="0" y="0"/>
                </a:moveTo>
                <a:lnTo>
                  <a:pt x="4499113" y="0"/>
                </a:lnTo>
                <a:lnTo>
                  <a:pt x="4499113" y="3456818"/>
                </a:lnTo>
                <a:lnTo>
                  <a:pt x="0" y="3456818"/>
                </a:lnTo>
                <a:lnTo>
                  <a:pt x="0" y="0"/>
                </a:lnTo>
                <a:close/>
              </a:path>
            </a:pathLst>
          </a:custGeom>
          <a:blipFill>
            <a:blip r:embed="rId7"/>
            <a:stretch>
              <a:fillRect/>
            </a:stretch>
          </a:blipFill>
        </p:spPr>
      </p:sp>
      <p:sp>
        <p:nvSpPr>
          <p:cNvPr id="11" name="TextBox 11"/>
          <p:cNvSpPr txBox="1"/>
          <p:nvPr/>
        </p:nvSpPr>
        <p:spPr>
          <a:xfrm>
            <a:off x="3233738" y="1201528"/>
            <a:ext cx="11820525" cy="2383852"/>
          </a:xfrm>
          <a:prstGeom prst="rect">
            <a:avLst/>
          </a:prstGeom>
        </p:spPr>
        <p:txBody>
          <a:bodyPr lIns="0" tIns="0" rIns="0" bIns="0" rtlCol="0" anchor="t">
            <a:spAutoFit/>
          </a:bodyPr>
          <a:lstStyle/>
          <a:p>
            <a:pPr algn="ctr">
              <a:lnSpc>
                <a:spcPts val="3747"/>
              </a:lnSpc>
            </a:pPr>
            <a:r>
              <a:rPr lang="en-US" sz="3437">
                <a:solidFill>
                  <a:srgbClr val="FFFFFF"/>
                </a:solidFill>
                <a:latin typeface="Garet"/>
                <a:ea typeface="Garet"/>
                <a:cs typeface="Garet"/>
                <a:sym typeface="Garet"/>
              </a:rPr>
              <a:t>Tener en cuenta al momento de comenzar estudio : </a:t>
            </a:r>
          </a:p>
          <a:p>
            <a:pPr algn="ctr">
              <a:lnSpc>
                <a:spcPts val="3747"/>
              </a:lnSpc>
            </a:pPr>
            <a:endParaRPr lang="en-US" sz="3437">
              <a:solidFill>
                <a:srgbClr val="FFFFFF"/>
              </a:solidFill>
              <a:latin typeface="Garet"/>
              <a:ea typeface="Garet"/>
              <a:cs typeface="Garet"/>
              <a:sym typeface="Garet"/>
            </a:endParaRPr>
          </a:p>
          <a:p>
            <a:pPr algn="ctr">
              <a:lnSpc>
                <a:spcPts val="3747"/>
              </a:lnSpc>
            </a:pPr>
            <a:r>
              <a:rPr lang="en-US" sz="3437">
                <a:solidFill>
                  <a:srgbClr val="FFFFFF"/>
                </a:solidFill>
                <a:latin typeface="Garet"/>
                <a:ea typeface="Garet"/>
                <a:cs typeface="Garet"/>
                <a:sym typeface="Garet"/>
              </a:rPr>
              <a:t>ÁREA DE ESTUDIO</a:t>
            </a:r>
          </a:p>
          <a:p>
            <a:pPr algn="ctr">
              <a:lnSpc>
                <a:spcPts val="3747"/>
              </a:lnSpc>
            </a:pPr>
            <a:r>
              <a:rPr lang="en-US" sz="3437">
                <a:solidFill>
                  <a:srgbClr val="FFFFFF"/>
                </a:solidFill>
                <a:latin typeface="Garet"/>
                <a:ea typeface="Garet"/>
                <a:cs typeface="Garet"/>
                <a:sym typeface="Garet"/>
              </a:rPr>
              <a:t>ANATOMÍA </a:t>
            </a:r>
          </a:p>
          <a:p>
            <a:pPr algn="ctr">
              <a:lnSpc>
                <a:spcPts val="3747"/>
              </a:lnSpc>
            </a:pPr>
            <a:r>
              <a:rPr lang="en-US" sz="3437">
                <a:solidFill>
                  <a:srgbClr val="FFFFFF"/>
                </a:solidFill>
                <a:latin typeface="Garet"/>
                <a:ea typeface="Garet"/>
                <a:cs typeface="Garet"/>
                <a:sym typeface="Garet"/>
              </a:rPr>
              <a:t>POSICIONAMIENTO</a:t>
            </a:r>
          </a:p>
        </p:txBody>
      </p:sp>
      <p:sp>
        <p:nvSpPr>
          <p:cNvPr id="12" name="TextBox 12"/>
          <p:cNvSpPr txBox="1"/>
          <p:nvPr/>
        </p:nvSpPr>
        <p:spPr>
          <a:xfrm>
            <a:off x="3081822" y="344783"/>
            <a:ext cx="12572603"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DE MANO/MUÑECA</a:t>
            </a:r>
          </a:p>
        </p:txBody>
      </p:sp>
      <p:sp>
        <p:nvSpPr>
          <p:cNvPr id="13" name="TextBox 13"/>
          <p:cNvSpPr txBox="1"/>
          <p:nvPr/>
        </p:nvSpPr>
        <p:spPr>
          <a:xfrm>
            <a:off x="5017250" y="4582795"/>
            <a:ext cx="825350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PLANIFICACIÓN GEOMETRICA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EFF"/>
        </a:solidFill>
        <a:effectLst/>
      </p:bgPr>
    </p:bg>
    <p:spTree>
      <p:nvGrpSpPr>
        <p:cNvPr id="1" name=""/>
        <p:cNvGrpSpPr/>
        <p:nvPr/>
      </p:nvGrpSpPr>
      <p:grpSpPr>
        <a:xfrm>
          <a:off x="0" y="0"/>
          <a:ext cx="0" cy="0"/>
          <a:chOff x="0" y="0"/>
          <a:chExt cx="0" cy="0"/>
        </a:xfrm>
      </p:grpSpPr>
      <p:grpSp>
        <p:nvGrpSpPr>
          <p:cNvPr id="2" name="Group 2"/>
          <p:cNvGrpSpPr/>
          <p:nvPr/>
        </p:nvGrpSpPr>
        <p:grpSpPr>
          <a:xfrm>
            <a:off x="8425883" y="4492748"/>
            <a:ext cx="10014517" cy="3332726"/>
            <a:chOff x="0" y="0"/>
            <a:chExt cx="3653323" cy="1215788"/>
          </a:xfrm>
        </p:grpSpPr>
        <p:sp>
          <p:nvSpPr>
            <p:cNvPr id="3" name="Freeform 3"/>
            <p:cNvSpPr/>
            <p:nvPr/>
          </p:nvSpPr>
          <p:spPr>
            <a:xfrm>
              <a:off x="0" y="0"/>
              <a:ext cx="3653323" cy="1215788"/>
            </a:xfrm>
            <a:custGeom>
              <a:avLst/>
              <a:gdLst/>
              <a:ahLst/>
              <a:cxnLst/>
              <a:rect l="l" t="t" r="r" b="b"/>
              <a:pathLst>
                <a:path w="3653323" h="1215788">
                  <a:moveTo>
                    <a:pt x="0" y="0"/>
                  </a:moveTo>
                  <a:lnTo>
                    <a:pt x="3653323" y="0"/>
                  </a:lnTo>
                  <a:lnTo>
                    <a:pt x="3653323" y="1215788"/>
                  </a:lnTo>
                  <a:lnTo>
                    <a:pt x="0" y="1215788"/>
                  </a:lnTo>
                  <a:close/>
                </a:path>
              </a:pathLst>
            </a:custGeom>
            <a:solidFill>
              <a:srgbClr val="1C8EF4"/>
            </a:solidFill>
          </p:spPr>
        </p:sp>
      </p:grpSp>
      <p:grpSp>
        <p:nvGrpSpPr>
          <p:cNvPr id="4" name="Group 4"/>
          <p:cNvGrpSpPr/>
          <p:nvPr/>
        </p:nvGrpSpPr>
        <p:grpSpPr>
          <a:xfrm>
            <a:off x="152400" y="147054"/>
            <a:ext cx="18288000" cy="4082681"/>
            <a:chOff x="0" y="0"/>
            <a:chExt cx="4816593" cy="1075274"/>
          </a:xfrm>
        </p:grpSpPr>
        <p:sp>
          <p:nvSpPr>
            <p:cNvPr id="5" name="Freeform 5"/>
            <p:cNvSpPr/>
            <p:nvPr/>
          </p:nvSpPr>
          <p:spPr>
            <a:xfrm>
              <a:off x="0" y="0"/>
              <a:ext cx="4816592" cy="1075274"/>
            </a:xfrm>
            <a:custGeom>
              <a:avLst/>
              <a:gdLst/>
              <a:ahLst/>
              <a:cxnLst/>
              <a:rect l="l" t="t" r="r" b="b"/>
              <a:pathLst>
                <a:path w="4816592" h="1075274">
                  <a:moveTo>
                    <a:pt x="0" y="0"/>
                  </a:moveTo>
                  <a:lnTo>
                    <a:pt x="4816592" y="0"/>
                  </a:lnTo>
                  <a:lnTo>
                    <a:pt x="4816592" y="1075274"/>
                  </a:lnTo>
                  <a:lnTo>
                    <a:pt x="0" y="1075274"/>
                  </a:lnTo>
                  <a:close/>
                </a:path>
              </a:pathLst>
            </a:custGeom>
            <a:solidFill>
              <a:srgbClr val="013F58"/>
            </a:solidFill>
          </p:spPr>
        </p:sp>
        <p:sp>
          <p:nvSpPr>
            <p:cNvPr id="6" name="TextBox 6"/>
            <p:cNvSpPr txBox="1"/>
            <p:nvPr/>
          </p:nvSpPr>
          <p:spPr>
            <a:xfrm>
              <a:off x="0" y="-38100"/>
              <a:ext cx="4816593" cy="1113374"/>
            </a:xfrm>
            <a:prstGeom prst="rect">
              <a:avLst/>
            </a:prstGeom>
          </p:spPr>
          <p:txBody>
            <a:bodyPr lIns="50800" tIns="50800" rIns="50800" bIns="50800" rtlCol="0" anchor="ctr"/>
            <a:lstStyle/>
            <a:p>
              <a:pPr algn="ctr">
                <a:lnSpc>
                  <a:spcPts val="2799"/>
                </a:lnSpc>
              </a:pPr>
              <a:endParaRPr/>
            </a:p>
          </p:txBody>
        </p:sp>
      </p:grpSp>
      <p:sp>
        <p:nvSpPr>
          <p:cNvPr id="7" name="Freeform 7"/>
          <p:cNvSpPr/>
          <p:nvPr/>
        </p:nvSpPr>
        <p:spPr>
          <a:xfrm>
            <a:off x="1878606" y="440551"/>
            <a:ext cx="3683202" cy="3495687"/>
          </a:xfrm>
          <a:custGeom>
            <a:avLst/>
            <a:gdLst/>
            <a:ahLst/>
            <a:cxnLst/>
            <a:rect l="l" t="t" r="r" b="b"/>
            <a:pathLst>
              <a:path w="3683202" h="3495687">
                <a:moveTo>
                  <a:pt x="0" y="0"/>
                </a:moveTo>
                <a:lnTo>
                  <a:pt x="3683202" y="0"/>
                </a:lnTo>
                <a:lnTo>
                  <a:pt x="3683202" y="3495687"/>
                </a:lnTo>
                <a:lnTo>
                  <a:pt x="0" y="3495687"/>
                </a:lnTo>
                <a:lnTo>
                  <a:pt x="0" y="0"/>
                </a:lnTo>
                <a:close/>
              </a:path>
            </a:pathLst>
          </a:custGeom>
          <a:blipFill>
            <a:blip r:embed="rId2"/>
            <a:stretch>
              <a:fillRect l="-40338" r="-35674"/>
            </a:stretch>
          </a:blipFill>
        </p:spPr>
      </p:sp>
      <p:sp>
        <p:nvSpPr>
          <p:cNvPr id="8" name="Freeform 8"/>
          <p:cNvSpPr/>
          <p:nvPr/>
        </p:nvSpPr>
        <p:spPr>
          <a:xfrm>
            <a:off x="1491326" y="7363901"/>
            <a:ext cx="5519074" cy="2728531"/>
          </a:xfrm>
          <a:custGeom>
            <a:avLst/>
            <a:gdLst/>
            <a:ahLst/>
            <a:cxnLst/>
            <a:rect l="l" t="t" r="r" b="b"/>
            <a:pathLst>
              <a:path w="5519074" h="2728531">
                <a:moveTo>
                  <a:pt x="0" y="0"/>
                </a:moveTo>
                <a:lnTo>
                  <a:pt x="5519074" y="0"/>
                </a:lnTo>
                <a:lnTo>
                  <a:pt x="5519074" y="2728531"/>
                </a:lnTo>
                <a:lnTo>
                  <a:pt x="0" y="2728531"/>
                </a:lnTo>
                <a:lnTo>
                  <a:pt x="0" y="0"/>
                </a:lnTo>
                <a:close/>
              </a:path>
            </a:pathLst>
          </a:custGeom>
          <a:blipFill>
            <a:blip r:embed="rId3"/>
            <a:stretch>
              <a:fillRect/>
            </a:stretch>
          </a:blipFill>
        </p:spPr>
      </p:sp>
      <p:sp>
        <p:nvSpPr>
          <p:cNvPr id="9" name="Freeform 9"/>
          <p:cNvSpPr/>
          <p:nvPr/>
        </p:nvSpPr>
        <p:spPr>
          <a:xfrm>
            <a:off x="1491326" y="4492748"/>
            <a:ext cx="5602022" cy="2871153"/>
          </a:xfrm>
          <a:custGeom>
            <a:avLst/>
            <a:gdLst/>
            <a:ahLst/>
            <a:cxnLst/>
            <a:rect l="l" t="t" r="r" b="b"/>
            <a:pathLst>
              <a:path w="5602022" h="2871153">
                <a:moveTo>
                  <a:pt x="0" y="0"/>
                </a:moveTo>
                <a:lnTo>
                  <a:pt x="5602022" y="0"/>
                </a:lnTo>
                <a:lnTo>
                  <a:pt x="5602022" y="2871153"/>
                </a:lnTo>
                <a:lnTo>
                  <a:pt x="0" y="2871153"/>
                </a:lnTo>
                <a:lnTo>
                  <a:pt x="0" y="0"/>
                </a:lnTo>
                <a:close/>
              </a:path>
            </a:pathLst>
          </a:custGeom>
          <a:blipFill>
            <a:blip r:embed="rId4"/>
            <a:stretch>
              <a:fillRect/>
            </a:stretch>
          </a:blipFill>
        </p:spPr>
      </p:sp>
      <p:sp>
        <p:nvSpPr>
          <p:cNvPr id="10" name="Freeform 10"/>
          <p:cNvSpPr/>
          <p:nvPr/>
        </p:nvSpPr>
        <p:spPr>
          <a:xfrm>
            <a:off x="16532835" y="8146669"/>
            <a:ext cx="1540478" cy="2057400"/>
          </a:xfrm>
          <a:custGeom>
            <a:avLst/>
            <a:gdLst/>
            <a:ahLst/>
            <a:cxnLst/>
            <a:rect l="l" t="t" r="r" b="b"/>
            <a:pathLst>
              <a:path w="1540478" h="2057400">
                <a:moveTo>
                  <a:pt x="0" y="0"/>
                </a:moveTo>
                <a:lnTo>
                  <a:pt x="1540478" y="0"/>
                </a:lnTo>
                <a:lnTo>
                  <a:pt x="1540478" y="2057400"/>
                </a:lnTo>
                <a:lnTo>
                  <a:pt x="0" y="20574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TextBox 11"/>
          <p:cNvSpPr txBox="1"/>
          <p:nvPr/>
        </p:nvSpPr>
        <p:spPr>
          <a:xfrm>
            <a:off x="8539234" y="1403852"/>
            <a:ext cx="8720066" cy="1540510"/>
          </a:xfrm>
          <a:prstGeom prst="rect">
            <a:avLst/>
          </a:prstGeom>
        </p:spPr>
        <p:txBody>
          <a:bodyPr lIns="0" tIns="0" rIns="0" bIns="0" rtlCol="0" anchor="t">
            <a:spAutoFit/>
          </a:bodyPr>
          <a:lstStyle/>
          <a:p>
            <a:pPr algn="l">
              <a:lnSpc>
                <a:spcPts val="6125"/>
              </a:lnSpc>
            </a:pPr>
            <a:r>
              <a:rPr lang="en-US" sz="4900">
                <a:solidFill>
                  <a:srgbClr val="000000"/>
                </a:solidFill>
                <a:latin typeface="Garet"/>
                <a:ea typeface="Garet"/>
                <a:cs typeface="Garet"/>
                <a:sym typeface="Garet"/>
              </a:rPr>
              <a:t>RESONANCIA MAGNÉTICA DE MANO /MUÑECA</a:t>
            </a:r>
          </a:p>
        </p:txBody>
      </p:sp>
      <p:sp>
        <p:nvSpPr>
          <p:cNvPr id="12" name="TextBox 12"/>
          <p:cNvSpPr txBox="1"/>
          <p:nvPr/>
        </p:nvSpPr>
        <p:spPr>
          <a:xfrm>
            <a:off x="10028649" y="8092693"/>
            <a:ext cx="6504186" cy="1082675"/>
          </a:xfrm>
          <a:prstGeom prst="rect">
            <a:avLst/>
          </a:prstGeom>
        </p:spPr>
        <p:txBody>
          <a:bodyPr lIns="0" tIns="0" rIns="0" bIns="0" rtlCol="0" anchor="t">
            <a:spAutoFit/>
          </a:bodyPr>
          <a:lstStyle/>
          <a:p>
            <a:pPr algn="ctr">
              <a:lnSpc>
                <a:spcPts val="2799"/>
              </a:lnSpc>
              <a:spcBef>
                <a:spcPct val="0"/>
              </a:spcBef>
            </a:pPr>
            <a:endParaRPr/>
          </a:p>
          <a:p>
            <a:pPr algn="ctr">
              <a:lnSpc>
                <a:spcPts val="3079"/>
              </a:lnSpc>
              <a:spcBef>
                <a:spcPct val="0"/>
              </a:spcBef>
            </a:pPr>
            <a:r>
              <a:rPr lang="en-US" sz="2199" b="1" u="sng">
                <a:solidFill>
                  <a:srgbClr val="000000"/>
                </a:solidFill>
                <a:latin typeface="Garet Bold"/>
                <a:ea typeface="Garet Bold"/>
                <a:cs typeface="Garet Bold"/>
                <a:sym typeface="Garet Bold"/>
              </a:rPr>
              <a:t> DIAGNÓSTICO : ARTRITIS REUMATOIDEA</a:t>
            </a:r>
          </a:p>
          <a:p>
            <a:pPr algn="ctr">
              <a:lnSpc>
                <a:spcPts val="2799"/>
              </a:lnSpc>
              <a:spcBef>
                <a:spcPct val="0"/>
              </a:spcBef>
            </a:pPr>
            <a:endParaRPr lang="en-US" sz="2199" b="1" u="sng">
              <a:solidFill>
                <a:srgbClr val="000000"/>
              </a:solidFill>
              <a:latin typeface="Garet Bold"/>
              <a:ea typeface="Garet Bold"/>
              <a:cs typeface="Garet Bold"/>
              <a:sym typeface="Garet Bold"/>
            </a:endParaRPr>
          </a:p>
        </p:txBody>
      </p:sp>
      <p:sp>
        <p:nvSpPr>
          <p:cNvPr id="13" name="TextBox 13"/>
          <p:cNvSpPr txBox="1"/>
          <p:nvPr/>
        </p:nvSpPr>
        <p:spPr>
          <a:xfrm>
            <a:off x="8880192" y="4719054"/>
            <a:ext cx="8801100" cy="3106420"/>
          </a:xfrm>
          <a:prstGeom prst="rect">
            <a:avLst/>
          </a:prstGeom>
        </p:spPr>
        <p:txBody>
          <a:bodyPr lIns="0" tIns="0" rIns="0" bIns="0" rtlCol="0" anchor="t">
            <a:spAutoFit/>
          </a:bodyPr>
          <a:lstStyle/>
          <a:p>
            <a:pPr algn="ctr">
              <a:lnSpc>
                <a:spcPts val="3079"/>
              </a:lnSpc>
              <a:spcBef>
                <a:spcPct val="0"/>
              </a:spcBef>
            </a:pPr>
            <a:r>
              <a:rPr lang="en-US" sz="2199" b="1">
                <a:solidFill>
                  <a:srgbClr val="000000"/>
                </a:solidFill>
                <a:latin typeface="Open Sans Bold"/>
                <a:ea typeface="Open Sans Bold"/>
                <a:cs typeface="Open Sans Bold"/>
                <a:sym typeface="Open Sans Bold"/>
              </a:rPr>
              <a:t> Le permite al medico, identificar signos de actividad inflamatoria (sinovitis, edema óseo-osteítis) y marcadores de daño estructural (erosiones).</a:t>
            </a:r>
          </a:p>
          <a:p>
            <a:pPr algn="ctr">
              <a:lnSpc>
                <a:spcPts val="3079"/>
              </a:lnSpc>
              <a:spcBef>
                <a:spcPct val="0"/>
              </a:spcBef>
            </a:pPr>
            <a:r>
              <a:rPr lang="en-US" sz="2199" b="1">
                <a:solidFill>
                  <a:srgbClr val="000000"/>
                </a:solidFill>
                <a:latin typeface="Open Sans Bold"/>
                <a:ea typeface="Open Sans Bold"/>
                <a:cs typeface="Open Sans Bold"/>
                <a:sym typeface="Open Sans Bold"/>
              </a:rPr>
              <a:t>Las secuencias que utilizamos son STIR Y T1 .</a:t>
            </a:r>
          </a:p>
          <a:p>
            <a:pPr algn="ctr">
              <a:lnSpc>
                <a:spcPts val="3079"/>
              </a:lnSpc>
              <a:spcBef>
                <a:spcPct val="0"/>
              </a:spcBef>
            </a:pPr>
            <a:r>
              <a:rPr lang="en-US" sz="2199" b="1">
                <a:solidFill>
                  <a:srgbClr val="000000"/>
                </a:solidFill>
                <a:latin typeface="Open Sans Bold"/>
                <a:ea typeface="Open Sans Bold"/>
                <a:cs typeface="Open Sans Bold"/>
                <a:sym typeface="Open Sans Bold"/>
              </a:rPr>
              <a:t>De esta manera, la RM permite pesquisar y, a su vez, caracterizar algunos hallazgos imagenológicos como lesiones inflamatorios activas o crónicas.</a:t>
            </a:r>
          </a:p>
          <a:p>
            <a:pPr algn="ctr">
              <a:lnSpc>
                <a:spcPts val="3079"/>
              </a:lnSpc>
              <a:spcBef>
                <a:spcPct val="0"/>
              </a:spcBef>
            </a:pPr>
            <a:endParaRPr lang="en-US" sz="2199" b="1">
              <a:solidFill>
                <a:srgbClr val="000000"/>
              </a:solidFill>
              <a:latin typeface="Open Sans Bold"/>
              <a:ea typeface="Open Sans Bold"/>
              <a:cs typeface="Open Sans Bold"/>
              <a:sym typeface="Open Sans Bold"/>
            </a:endParaRPr>
          </a:p>
        </p:txBody>
      </p:sp>
      <p:sp>
        <p:nvSpPr>
          <p:cNvPr id="14" name="TextBox 14"/>
          <p:cNvSpPr txBox="1"/>
          <p:nvPr/>
        </p:nvSpPr>
        <p:spPr>
          <a:xfrm>
            <a:off x="10028649" y="9127744"/>
            <a:ext cx="6453485" cy="860426"/>
          </a:xfrm>
          <a:prstGeom prst="rect">
            <a:avLst/>
          </a:prstGeom>
        </p:spPr>
        <p:txBody>
          <a:bodyPr lIns="0" tIns="0" rIns="0" bIns="0" rtlCol="0" anchor="t">
            <a:spAutoFit/>
          </a:bodyPr>
          <a:lstStyle/>
          <a:p>
            <a:pPr algn="ctr">
              <a:lnSpc>
                <a:spcPts val="3499"/>
              </a:lnSpc>
              <a:spcBef>
                <a:spcPct val="0"/>
              </a:spcBef>
            </a:pPr>
            <a:r>
              <a:rPr lang="en-US" sz="2499" b="1" u="sng">
                <a:solidFill>
                  <a:srgbClr val="000000"/>
                </a:solidFill>
                <a:latin typeface="Garet Bold"/>
                <a:ea typeface="Garet Bold"/>
                <a:cs typeface="Garet Bold"/>
                <a:sym typeface="Garet Bold"/>
              </a:rPr>
              <a:t>TENER EN CUENTA </a:t>
            </a:r>
          </a:p>
          <a:p>
            <a:pPr algn="ctr">
              <a:lnSpc>
                <a:spcPts val="3499"/>
              </a:lnSpc>
              <a:spcBef>
                <a:spcPct val="0"/>
              </a:spcBef>
            </a:pPr>
            <a:r>
              <a:rPr lang="en-US" sz="2499" b="1" u="sng">
                <a:solidFill>
                  <a:srgbClr val="000000"/>
                </a:solidFill>
                <a:latin typeface="Garet Bold"/>
                <a:ea typeface="Garet Bold"/>
                <a:cs typeface="Garet Bold"/>
                <a:sym typeface="Garet Bold"/>
              </a:rPr>
              <a:t>Que debemos evaluar mano y muñeca.</a:t>
            </a:r>
          </a:p>
        </p:txBody>
      </p:sp>
      <p:sp>
        <p:nvSpPr>
          <p:cNvPr id="15" name="Freeform 15"/>
          <p:cNvSpPr/>
          <p:nvPr/>
        </p:nvSpPr>
        <p:spPr>
          <a:xfrm>
            <a:off x="8373761" y="8146669"/>
            <a:ext cx="1540478" cy="2057400"/>
          </a:xfrm>
          <a:custGeom>
            <a:avLst/>
            <a:gdLst/>
            <a:ahLst/>
            <a:cxnLst/>
            <a:rect l="l" t="t" r="r" b="b"/>
            <a:pathLst>
              <a:path w="1540478" h="2057400">
                <a:moveTo>
                  <a:pt x="0" y="0"/>
                </a:moveTo>
                <a:lnTo>
                  <a:pt x="1540478" y="0"/>
                </a:lnTo>
                <a:lnTo>
                  <a:pt x="1540478" y="2057400"/>
                </a:lnTo>
                <a:lnTo>
                  <a:pt x="0" y="20574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3D4B7"/>
        </a:solidFill>
        <a:effectLst/>
      </p:bgPr>
    </p:bg>
    <p:spTree>
      <p:nvGrpSpPr>
        <p:cNvPr id="1" name=""/>
        <p:cNvGrpSpPr/>
        <p:nvPr/>
      </p:nvGrpSpPr>
      <p:grpSpPr>
        <a:xfrm>
          <a:off x="0" y="0"/>
          <a:ext cx="0" cy="0"/>
          <a:chOff x="0" y="0"/>
          <a:chExt cx="0" cy="0"/>
        </a:xfrm>
      </p:grpSpPr>
      <p:sp>
        <p:nvSpPr>
          <p:cNvPr id="2" name="Freeform 2"/>
          <p:cNvSpPr/>
          <p:nvPr/>
        </p:nvSpPr>
        <p:spPr>
          <a:xfrm>
            <a:off x="685258" y="294026"/>
            <a:ext cx="8458742" cy="4839949"/>
          </a:xfrm>
          <a:custGeom>
            <a:avLst/>
            <a:gdLst/>
            <a:ahLst/>
            <a:cxnLst/>
            <a:rect l="l" t="t" r="r" b="b"/>
            <a:pathLst>
              <a:path w="8458742" h="4839949">
                <a:moveTo>
                  <a:pt x="0" y="0"/>
                </a:moveTo>
                <a:lnTo>
                  <a:pt x="8458742" y="0"/>
                </a:lnTo>
                <a:lnTo>
                  <a:pt x="8458742" y="4839949"/>
                </a:lnTo>
                <a:lnTo>
                  <a:pt x="0" y="4839949"/>
                </a:lnTo>
                <a:lnTo>
                  <a:pt x="0" y="0"/>
                </a:lnTo>
                <a:close/>
              </a:path>
            </a:pathLst>
          </a:custGeom>
          <a:blipFill>
            <a:blip r:embed="rId2"/>
            <a:stretch>
              <a:fillRect/>
            </a:stretch>
          </a:blipFill>
        </p:spPr>
      </p:sp>
      <p:sp>
        <p:nvSpPr>
          <p:cNvPr id="3" name="Freeform 3"/>
          <p:cNvSpPr/>
          <p:nvPr/>
        </p:nvSpPr>
        <p:spPr>
          <a:xfrm>
            <a:off x="685258" y="5124450"/>
            <a:ext cx="8458742" cy="4718230"/>
          </a:xfrm>
          <a:custGeom>
            <a:avLst/>
            <a:gdLst/>
            <a:ahLst/>
            <a:cxnLst/>
            <a:rect l="l" t="t" r="r" b="b"/>
            <a:pathLst>
              <a:path w="8458742" h="4718230">
                <a:moveTo>
                  <a:pt x="0" y="0"/>
                </a:moveTo>
                <a:lnTo>
                  <a:pt x="8458742" y="0"/>
                </a:lnTo>
                <a:lnTo>
                  <a:pt x="8458742" y="4718230"/>
                </a:lnTo>
                <a:lnTo>
                  <a:pt x="0" y="4718230"/>
                </a:lnTo>
                <a:lnTo>
                  <a:pt x="0" y="0"/>
                </a:lnTo>
                <a:close/>
              </a:path>
            </a:pathLst>
          </a:custGeom>
          <a:blipFill>
            <a:blip r:embed="rId3"/>
            <a:stretch>
              <a:fillRect/>
            </a:stretch>
          </a:blipFill>
        </p:spPr>
      </p:sp>
      <p:sp>
        <p:nvSpPr>
          <p:cNvPr id="4" name="Freeform 4"/>
          <p:cNvSpPr/>
          <p:nvPr/>
        </p:nvSpPr>
        <p:spPr>
          <a:xfrm>
            <a:off x="9144000" y="294026"/>
            <a:ext cx="8745580" cy="4896265"/>
          </a:xfrm>
          <a:custGeom>
            <a:avLst/>
            <a:gdLst/>
            <a:ahLst/>
            <a:cxnLst/>
            <a:rect l="l" t="t" r="r" b="b"/>
            <a:pathLst>
              <a:path w="8745580" h="4896265">
                <a:moveTo>
                  <a:pt x="0" y="0"/>
                </a:moveTo>
                <a:lnTo>
                  <a:pt x="8745580" y="0"/>
                </a:lnTo>
                <a:lnTo>
                  <a:pt x="8745580" y="4896265"/>
                </a:lnTo>
                <a:lnTo>
                  <a:pt x="0" y="4896265"/>
                </a:lnTo>
                <a:lnTo>
                  <a:pt x="0" y="0"/>
                </a:lnTo>
                <a:close/>
              </a:path>
            </a:pathLst>
          </a:custGeom>
          <a:blipFill>
            <a:blip r:embed="rId4"/>
            <a:stretch>
              <a:fillRect/>
            </a:stretch>
          </a:blipFill>
        </p:spPr>
      </p:sp>
      <p:sp>
        <p:nvSpPr>
          <p:cNvPr id="5" name="Freeform 5"/>
          <p:cNvSpPr/>
          <p:nvPr/>
        </p:nvSpPr>
        <p:spPr>
          <a:xfrm>
            <a:off x="9144000" y="5190291"/>
            <a:ext cx="8745580" cy="4633338"/>
          </a:xfrm>
          <a:custGeom>
            <a:avLst/>
            <a:gdLst/>
            <a:ahLst/>
            <a:cxnLst/>
            <a:rect l="l" t="t" r="r" b="b"/>
            <a:pathLst>
              <a:path w="8745580" h="4633338">
                <a:moveTo>
                  <a:pt x="0" y="0"/>
                </a:moveTo>
                <a:lnTo>
                  <a:pt x="8745580" y="0"/>
                </a:lnTo>
                <a:lnTo>
                  <a:pt x="8745580" y="4633339"/>
                </a:lnTo>
                <a:lnTo>
                  <a:pt x="0" y="4633339"/>
                </a:lnTo>
                <a:lnTo>
                  <a:pt x="0" y="0"/>
                </a:lnTo>
                <a:close/>
              </a:path>
            </a:pathLst>
          </a:custGeom>
          <a:blipFill>
            <a:blip r:embed="rId5"/>
            <a:stretch>
              <a:fillRect t="-5654"/>
            </a:stretch>
          </a:blipFill>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D4B7"/>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1921479" y="3042860"/>
            <a:ext cx="3784449" cy="6685861"/>
          </a:xfrm>
          <a:prstGeom prst="rect">
            <a:avLst/>
          </a:prstGeom>
        </p:spPr>
      </p:pic>
      <p:sp>
        <p:nvSpPr>
          <p:cNvPr id="3" name="Freeform 3"/>
          <p:cNvSpPr/>
          <p:nvPr/>
        </p:nvSpPr>
        <p:spPr>
          <a:xfrm>
            <a:off x="7399300" y="1501971"/>
            <a:ext cx="10423474" cy="8386099"/>
          </a:xfrm>
          <a:custGeom>
            <a:avLst/>
            <a:gdLst/>
            <a:ahLst/>
            <a:cxnLst/>
            <a:rect l="l" t="t" r="r" b="b"/>
            <a:pathLst>
              <a:path w="10423474" h="8386099">
                <a:moveTo>
                  <a:pt x="0" y="0"/>
                </a:moveTo>
                <a:lnTo>
                  <a:pt x="10423473" y="0"/>
                </a:lnTo>
                <a:lnTo>
                  <a:pt x="10423473" y="8386099"/>
                </a:lnTo>
                <a:lnTo>
                  <a:pt x="0" y="8386099"/>
                </a:lnTo>
                <a:lnTo>
                  <a:pt x="0" y="0"/>
                </a:lnTo>
                <a:close/>
              </a:path>
            </a:pathLst>
          </a:custGeom>
          <a:blipFill>
            <a:blip r:embed="rId5"/>
            <a:stretch>
              <a:fillRect/>
            </a:stretch>
          </a:blipFill>
        </p:spPr>
      </p:sp>
      <p:sp>
        <p:nvSpPr>
          <p:cNvPr id="4" name="TextBox 4"/>
          <p:cNvSpPr txBox="1"/>
          <p:nvPr/>
        </p:nvSpPr>
        <p:spPr>
          <a:xfrm>
            <a:off x="1028700" y="2165870"/>
            <a:ext cx="5570008" cy="876989"/>
          </a:xfrm>
          <a:prstGeom prst="rect">
            <a:avLst/>
          </a:prstGeom>
        </p:spPr>
        <p:txBody>
          <a:bodyPr lIns="0" tIns="0" rIns="0" bIns="0" rtlCol="0" anchor="t">
            <a:spAutoFit/>
          </a:bodyPr>
          <a:lstStyle/>
          <a:p>
            <a:pPr algn="ctr">
              <a:lnSpc>
                <a:spcPts val="3503"/>
              </a:lnSpc>
            </a:pPr>
            <a:r>
              <a:rPr lang="en-US" sz="2502" b="1" u="sng">
                <a:solidFill>
                  <a:srgbClr val="000000"/>
                </a:solidFill>
                <a:latin typeface="Garet Bold"/>
                <a:ea typeface="Garet Bold"/>
                <a:cs typeface="Garet Bold"/>
                <a:sym typeface="Garet Bold"/>
              </a:rPr>
              <a:t>SECUENCIA DINAMICA 2D HYCE S </a:t>
            </a:r>
          </a:p>
          <a:p>
            <a:pPr algn="ctr">
              <a:lnSpc>
                <a:spcPts val="3503"/>
              </a:lnSpc>
            </a:pPr>
            <a:endParaRPr lang="en-US" sz="2502" b="1" u="sng">
              <a:solidFill>
                <a:srgbClr val="000000"/>
              </a:solidFill>
              <a:latin typeface="Garet Bold"/>
              <a:ea typeface="Garet Bold"/>
              <a:cs typeface="Garet Bold"/>
              <a:sym typeface="Garet Bold"/>
            </a:endParaRPr>
          </a:p>
        </p:txBody>
      </p:sp>
      <p:sp>
        <p:nvSpPr>
          <p:cNvPr id="5" name="TextBox 5"/>
          <p:cNvSpPr txBox="1"/>
          <p:nvPr/>
        </p:nvSpPr>
        <p:spPr>
          <a:xfrm>
            <a:off x="1805844" y="624982"/>
            <a:ext cx="4015719" cy="876989"/>
          </a:xfrm>
          <a:prstGeom prst="rect">
            <a:avLst/>
          </a:prstGeom>
        </p:spPr>
        <p:txBody>
          <a:bodyPr lIns="0" tIns="0" rIns="0" bIns="0" rtlCol="0" anchor="t">
            <a:spAutoFit/>
          </a:bodyPr>
          <a:lstStyle/>
          <a:p>
            <a:pPr algn="ctr">
              <a:lnSpc>
                <a:spcPts val="3503"/>
              </a:lnSpc>
            </a:pPr>
            <a:r>
              <a:rPr lang="en-US" sz="2502" b="1" u="sng">
                <a:solidFill>
                  <a:srgbClr val="000000"/>
                </a:solidFill>
                <a:latin typeface="Garet Bold"/>
                <a:ea typeface="Garet Bold"/>
                <a:cs typeface="Garet Bold"/>
                <a:sym typeface="Garet Bold"/>
              </a:rPr>
              <a:t>EVALUACIÓN</a:t>
            </a:r>
          </a:p>
          <a:p>
            <a:pPr algn="ctr">
              <a:lnSpc>
                <a:spcPts val="3503"/>
              </a:lnSpc>
            </a:pPr>
            <a:r>
              <a:rPr lang="en-US" sz="2502" b="1" u="sng">
                <a:solidFill>
                  <a:srgbClr val="000000"/>
                </a:solidFill>
                <a:latin typeface="Garet Bold"/>
                <a:ea typeface="Garet Bold"/>
                <a:cs typeface="Garet Bold"/>
                <a:sym typeface="Garet Bold"/>
              </a:rPr>
              <a:t> LIG ESCAFOSEMILUNAR </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13F58"/>
        </a:solidFill>
        <a:effectLst/>
      </p:bgPr>
    </p:bg>
    <p:spTree>
      <p:nvGrpSpPr>
        <p:cNvPr id="1" name=""/>
        <p:cNvGrpSpPr/>
        <p:nvPr/>
      </p:nvGrpSpPr>
      <p:grpSpPr>
        <a:xfrm>
          <a:off x="0" y="0"/>
          <a:ext cx="0" cy="0"/>
          <a:chOff x="0" y="0"/>
          <a:chExt cx="0" cy="0"/>
        </a:xfrm>
      </p:grpSpPr>
      <p:grpSp>
        <p:nvGrpSpPr>
          <p:cNvPr id="2" name="Group 2"/>
          <p:cNvGrpSpPr/>
          <p:nvPr/>
        </p:nvGrpSpPr>
        <p:grpSpPr>
          <a:xfrm>
            <a:off x="0" y="1194353"/>
            <a:ext cx="15785164" cy="7898294"/>
            <a:chOff x="0" y="0"/>
            <a:chExt cx="4157410" cy="2080209"/>
          </a:xfrm>
        </p:grpSpPr>
        <p:sp>
          <p:nvSpPr>
            <p:cNvPr id="3" name="Freeform 3"/>
            <p:cNvSpPr/>
            <p:nvPr/>
          </p:nvSpPr>
          <p:spPr>
            <a:xfrm>
              <a:off x="0" y="0"/>
              <a:ext cx="4157409" cy="2080209"/>
            </a:xfrm>
            <a:custGeom>
              <a:avLst/>
              <a:gdLst/>
              <a:ahLst/>
              <a:cxnLst/>
              <a:rect l="l" t="t" r="r" b="b"/>
              <a:pathLst>
                <a:path w="4157409" h="2080209">
                  <a:moveTo>
                    <a:pt x="0" y="0"/>
                  </a:moveTo>
                  <a:lnTo>
                    <a:pt x="4157409" y="0"/>
                  </a:lnTo>
                  <a:lnTo>
                    <a:pt x="4157409" y="2080209"/>
                  </a:lnTo>
                  <a:lnTo>
                    <a:pt x="0" y="2080209"/>
                  </a:lnTo>
                  <a:close/>
                </a:path>
              </a:pathLst>
            </a:custGeom>
            <a:solidFill>
              <a:srgbClr val="1C8EF4"/>
            </a:solidFill>
          </p:spPr>
        </p:sp>
        <p:sp>
          <p:nvSpPr>
            <p:cNvPr id="4" name="TextBox 4"/>
            <p:cNvSpPr txBox="1"/>
            <p:nvPr/>
          </p:nvSpPr>
          <p:spPr>
            <a:xfrm>
              <a:off x="0" y="-38100"/>
              <a:ext cx="4157410" cy="2118309"/>
            </a:xfrm>
            <a:prstGeom prst="rect">
              <a:avLst/>
            </a:prstGeom>
          </p:spPr>
          <p:txBody>
            <a:bodyPr lIns="50800" tIns="50800" rIns="50800" bIns="50800" rtlCol="0" anchor="ctr"/>
            <a:lstStyle/>
            <a:p>
              <a:pPr algn="ctr">
                <a:lnSpc>
                  <a:spcPts val="2799"/>
                </a:lnSpc>
              </a:pPr>
              <a:endParaRPr/>
            </a:p>
          </p:txBody>
        </p:sp>
      </p:grpSp>
      <p:sp>
        <p:nvSpPr>
          <p:cNvPr id="5" name="AutoShape 5"/>
          <p:cNvSpPr/>
          <p:nvPr/>
        </p:nvSpPr>
        <p:spPr>
          <a:xfrm>
            <a:off x="0" y="9068834"/>
            <a:ext cx="15785164" cy="0"/>
          </a:xfrm>
          <a:prstGeom prst="line">
            <a:avLst/>
          </a:prstGeom>
          <a:ln w="47625" cap="flat">
            <a:solidFill>
              <a:srgbClr val="FFFFFF"/>
            </a:solidFill>
            <a:prstDash val="solid"/>
            <a:headEnd type="none" w="sm" len="sm"/>
            <a:tailEnd type="none" w="sm" len="sm"/>
          </a:ln>
        </p:spPr>
      </p:sp>
      <p:sp>
        <p:nvSpPr>
          <p:cNvPr id="6" name="AutoShape 6"/>
          <p:cNvSpPr/>
          <p:nvPr/>
        </p:nvSpPr>
        <p:spPr>
          <a:xfrm>
            <a:off x="0" y="1194353"/>
            <a:ext cx="15785164" cy="0"/>
          </a:xfrm>
          <a:prstGeom prst="line">
            <a:avLst/>
          </a:prstGeom>
          <a:ln w="47625" cap="flat">
            <a:solidFill>
              <a:srgbClr val="FFFFFF"/>
            </a:solidFill>
            <a:prstDash val="solid"/>
            <a:headEnd type="none" w="sm" len="sm"/>
            <a:tailEnd type="none" w="sm" len="sm"/>
          </a:ln>
        </p:spPr>
      </p:sp>
      <p:sp>
        <p:nvSpPr>
          <p:cNvPr id="7" name="Freeform 7"/>
          <p:cNvSpPr/>
          <p:nvPr/>
        </p:nvSpPr>
        <p:spPr>
          <a:xfrm>
            <a:off x="12576079" y="5143500"/>
            <a:ext cx="5045504" cy="4713297"/>
          </a:xfrm>
          <a:custGeom>
            <a:avLst/>
            <a:gdLst/>
            <a:ahLst/>
            <a:cxnLst/>
            <a:rect l="l" t="t" r="r" b="b"/>
            <a:pathLst>
              <a:path w="5045504" h="4713297">
                <a:moveTo>
                  <a:pt x="0" y="0"/>
                </a:moveTo>
                <a:lnTo>
                  <a:pt x="5045504" y="0"/>
                </a:lnTo>
                <a:lnTo>
                  <a:pt x="5045504" y="4713297"/>
                </a:lnTo>
                <a:lnTo>
                  <a:pt x="0" y="4713297"/>
                </a:lnTo>
                <a:lnTo>
                  <a:pt x="0" y="0"/>
                </a:lnTo>
                <a:close/>
              </a:path>
            </a:pathLst>
          </a:custGeom>
          <a:blipFill>
            <a:blip r:embed="rId2"/>
            <a:stretch>
              <a:fillRect l="-30582" t="-4704"/>
            </a:stretch>
          </a:blipFill>
        </p:spPr>
      </p:sp>
      <p:sp>
        <p:nvSpPr>
          <p:cNvPr id="8" name="TextBox 8"/>
          <p:cNvSpPr txBox="1"/>
          <p:nvPr/>
        </p:nvSpPr>
        <p:spPr>
          <a:xfrm>
            <a:off x="1010306" y="3187431"/>
            <a:ext cx="13531142" cy="1153795"/>
          </a:xfrm>
          <a:prstGeom prst="rect">
            <a:avLst/>
          </a:prstGeom>
        </p:spPr>
        <p:txBody>
          <a:bodyPr lIns="0" tIns="0" rIns="0" bIns="0" rtlCol="0" anchor="t">
            <a:spAutoFit/>
          </a:bodyPr>
          <a:lstStyle/>
          <a:p>
            <a:pPr algn="l">
              <a:lnSpc>
                <a:spcPts val="3079"/>
              </a:lnSpc>
            </a:pPr>
            <a:r>
              <a:rPr lang="en-US" sz="2199">
                <a:solidFill>
                  <a:srgbClr val="FFFFFF"/>
                </a:solidFill>
                <a:latin typeface="Garet"/>
                <a:ea typeface="Garet"/>
                <a:cs typeface="Garet"/>
                <a:sym typeface="Garet"/>
              </a:rPr>
              <a:t>La resonancia magnética (RM)  en patologías de dedos cuenta con la visualización de ligamentos colaterales que establizan las articulación.</a:t>
            </a:r>
          </a:p>
          <a:p>
            <a:pPr algn="l">
              <a:lnSpc>
                <a:spcPts val="3079"/>
              </a:lnSpc>
            </a:pPr>
            <a:endParaRPr lang="en-US" sz="2199">
              <a:solidFill>
                <a:srgbClr val="FFFFFF"/>
              </a:solidFill>
              <a:latin typeface="Garet"/>
              <a:ea typeface="Garet"/>
              <a:cs typeface="Garet"/>
              <a:sym typeface="Garet"/>
            </a:endParaRPr>
          </a:p>
        </p:txBody>
      </p:sp>
      <p:sp>
        <p:nvSpPr>
          <p:cNvPr id="9" name="TextBox 9"/>
          <p:cNvSpPr txBox="1"/>
          <p:nvPr/>
        </p:nvSpPr>
        <p:spPr>
          <a:xfrm>
            <a:off x="981373" y="1702801"/>
            <a:ext cx="8115300" cy="1113155"/>
          </a:xfrm>
          <a:prstGeom prst="rect">
            <a:avLst/>
          </a:prstGeom>
        </p:spPr>
        <p:txBody>
          <a:bodyPr lIns="0" tIns="0" rIns="0" bIns="0" rtlCol="0" anchor="t">
            <a:spAutoFit/>
          </a:bodyPr>
          <a:lstStyle/>
          <a:p>
            <a:pPr algn="l">
              <a:lnSpc>
                <a:spcPts val="4359"/>
              </a:lnSpc>
            </a:pPr>
            <a:r>
              <a:rPr lang="en-US" sz="3999">
                <a:solidFill>
                  <a:srgbClr val="FFFFFF"/>
                </a:solidFill>
                <a:latin typeface="Garet"/>
                <a:ea typeface="Garet"/>
                <a:cs typeface="Garet"/>
                <a:sym typeface="Garet"/>
              </a:rPr>
              <a:t>RESONANCIA MAGNÉTICA DE DEDOS</a:t>
            </a:r>
          </a:p>
        </p:txBody>
      </p:sp>
      <p:sp>
        <p:nvSpPr>
          <p:cNvPr id="10" name="TextBox 10"/>
          <p:cNvSpPr txBox="1"/>
          <p:nvPr/>
        </p:nvSpPr>
        <p:spPr>
          <a:xfrm>
            <a:off x="981373" y="5346431"/>
            <a:ext cx="4057650" cy="356235"/>
          </a:xfrm>
          <a:prstGeom prst="rect">
            <a:avLst/>
          </a:prstGeom>
        </p:spPr>
        <p:txBody>
          <a:bodyPr lIns="0" tIns="0" rIns="0" bIns="0" rtlCol="0" anchor="t">
            <a:spAutoFit/>
          </a:bodyPr>
          <a:lstStyle/>
          <a:p>
            <a:pPr algn="l">
              <a:lnSpc>
                <a:spcPts val="2999"/>
              </a:lnSpc>
            </a:pPr>
            <a:r>
              <a:rPr lang="en-US" sz="2399" b="1">
                <a:solidFill>
                  <a:srgbClr val="FFFFFF"/>
                </a:solidFill>
                <a:latin typeface="Garet Bold"/>
                <a:ea typeface="Garet Bold"/>
                <a:cs typeface="Garet Bold"/>
                <a:sym typeface="Garet Bold"/>
              </a:rPr>
              <a:t>Patología Frecuente</a:t>
            </a:r>
          </a:p>
        </p:txBody>
      </p:sp>
      <p:sp>
        <p:nvSpPr>
          <p:cNvPr id="11" name="TextBox 11"/>
          <p:cNvSpPr txBox="1"/>
          <p:nvPr/>
        </p:nvSpPr>
        <p:spPr>
          <a:xfrm>
            <a:off x="1028700" y="6140817"/>
            <a:ext cx="11047618" cy="1260545"/>
          </a:xfrm>
          <a:prstGeom prst="rect">
            <a:avLst/>
          </a:prstGeom>
        </p:spPr>
        <p:txBody>
          <a:bodyPr lIns="0" tIns="0" rIns="0" bIns="0" rtlCol="0" anchor="t">
            <a:spAutoFit/>
          </a:bodyPr>
          <a:lstStyle/>
          <a:p>
            <a:pPr algn="l">
              <a:lnSpc>
                <a:spcPts val="2482"/>
              </a:lnSpc>
              <a:spcBef>
                <a:spcPct val="0"/>
              </a:spcBef>
            </a:pPr>
            <a:r>
              <a:rPr lang="en-US" sz="2277">
                <a:solidFill>
                  <a:srgbClr val="FFFFFF"/>
                </a:solidFill>
                <a:latin typeface="Garet"/>
                <a:ea typeface="Garet"/>
                <a:cs typeface="Garet"/>
                <a:sym typeface="Garet"/>
              </a:rPr>
              <a:t>Las lesiones de los ligamentos colaterales son frecuentes en el marco de accidentes deportivos o accidentes en esquiadores ( pulgar del esquiador : ruptura del lig colateral cubital de la articulación metacarpofalangica del primer dedo).</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4434111"/>
            <a:chOff x="0" y="0"/>
            <a:chExt cx="4816593" cy="1167832"/>
          </a:xfrm>
        </p:grpSpPr>
        <p:sp>
          <p:nvSpPr>
            <p:cNvPr id="3" name="Freeform 3"/>
            <p:cNvSpPr/>
            <p:nvPr/>
          </p:nvSpPr>
          <p:spPr>
            <a:xfrm>
              <a:off x="0" y="0"/>
              <a:ext cx="4816592" cy="1167832"/>
            </a:xfrm>
            <a:custGeom>
              <a:avLst/>
              <a:gdLst/>
              <a:ahLst/>
              <a:cxnLst/>
              <a:rect l="l" t="t" r="r" b="b"/>
              <a:pathLst>
                <a:path w="4816592" h="1167832">
                  <a:moveTo>
                    <a:pt x="0" y="0"/>
                  </a:moveTo>
                  <a:lnTo>
                    <a:pt x="4816592" y="0"/>
                  </a:lnTo>
                  <a:lnTo>
                    <a:pt x="4816592" y="1167832"/>
                  </a:lnTo>
                  <a:lnTo>
                    <a:pt x="0" y="1167832"/>
                  </a:lnTo>
                  <a:close/>
                </a:path>
              </a:pathLst>
            </a:custGeom>
            <a:solidFill>
              <a:srgbClr val="013F58"/>
            </a:solidFill>
          </p:spPr>
        </p:sp>
        <p:sp>
          <p:nvSpPr>
            <p:cNvPr id="4" name="TextBox 4"/>
            <p:cNvSpPr txBox="1"/>
            <p:nvPr/>
          </p:nvSpPr>
          <p:spPr>
            <a:xfrm>
              <a:off x="0" y="-38100"/>
              <a:ext cx="4816593" cy="1205932"/>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257175" y="87608"/>
            <a:ext cx="1781978" cy="2651317"/>
          </a:xfrm>
          <a:custGeom>
            <a:avLst/>
            <a:gdLst/>
            <a:ahLst/>
            <a:cxnLst/>
            <a:rect l="l" t="t" r="r" b="b"/>
            <a:pathLst>
              <a:path w="1781978" h="2651317">
                <a:moveTo>
                  <a:pt x="0" y="0"/>
                </a:moveTo>
                <a:lnTo>
                  <a:pt x="1781978" y="0"/>
                </a:lnTo>
                <a:lnTo>
                  <a:pt x="1781978"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1936282" y="1155150"/>
            <a:ext cx="13754100" cy="2770505"/>
          </a:xfrm>
          <a:prstGeom prst="rect">
            <a:avLst/>
          </a:prstGeom>
        </p:spPr>
        <p:txBody>
          <a:bodyPr lIns="0" tIns="0" rIns="0" bIns="0" rtlCol="0" anchor="t">
            <a:spAutoFit/>
          </a:bodyPr>
          <a:lstStyle/>
          <a:p>
            <a:pPr algn="ctr">
              <a:lnSpc>
                <a:spcPts val="4359"/>
              </a:lnSpc>
            </a:pPr>
            <a:r>
              <a:rPr lang="en-US" sz="3999">
                <a:solidFill>
                  <a:srgbClr val="FFFFFF"/>
                </a:solidFill>
                <a:latin typeface="Garet"/>
                <a:ea typeface="Garet"/>
                <a:cs typeface="Garet"/>
                <a:sym typeface="Garet"/>
              </a:rPr>
              <a:t>Tener en cuenta al momento de comenzar estudio : </a:t>
            </a:r>
          </a:p>
          <a:p>
            <a:pPr algn="ctr">
              <a:lnSpc>
                <a:spcPts val="4359"/>
              </a:lnSpc>
            </a:pPr>
            <a:endParaRPr lang="en-US" sz="3999">
              <a:solidFill>
                <a:srgbClr val="FFFFFF"/>
              </a:solidFill>
              <a:latin typeface="Garet"/>
              <a:ea typeface="Garet"/>
              <a:cs typeface="Garet"/>
              <a:sym typeface="Garet"/>
            </a:endParaRPr>
          </a:p>
          <a:p>
            <a:pPr algn="ctr">
              <a:lnSpc>
                <a:spcPts val="4359"/>
              </a:lnSpc>
            </a:pPr>
            <a:r>
              <a:rPr lang="en-US" sz="3999">
                <a:solidFill>
                  <a:srgbClr val="FFFFFF"/>
                </a:solidFill>
                <a:latin typeface="Garet"/>
                <a:ea typeface="Garet"/>
                <a:cs typeface="Garet"/>
                <a:sym typeface="Garet"/>
              </a:rPr>
              <a:t>ÁREA DE ESTUDIO</a:t>
            </a:r>
          </a:p>
          <a:p>
            <a:pPr algn="ctr">
              <a:lnSpc>
                <a:spcPts val="4359"/>
              </a:lnSpc>
            </a:pPr>
            <a:r>
              <a:rPr lang="en-US" sz="3999">
                <a:solidFill>
                  <a:srgbClr val="FFFFFF"/>
                </a:solidFill>
                <a:latin typeface="Garet"/>
                <a:ea typeface="Garet"/>
                <a:cs typeface="Garet"/>
                <a:sym typeface="Garet"/>
              </a:rPr>
              <a:t>ANATOMÍA </a:t>
            </a:r>
          </a:p>
          <a:p>
            <a:pPr algn="ctr">
              <a:lnSpc>
                <a:spcPts val="4359"/>
              </a:lnSpc>
            </a:pPr>
            <a:r>
              <a:rPr lang="en-US" sz="3999">
                <a:solidFill>
                  <a:srgbClr val="FFFFFF"/>
                </a:solidFill>
                <a:latin typeface="Garet"/>
                <a:ea typeface="Garet"/>
                <a:cs typeface="Garet"/>
                <a:sym typeface="Garet"/>
              </a:rPr>
              <a:t>POSICIONAMIENTO</a:t>
            </a:r>
          </a:p>
        </p:txBody>
      </p:sp>
      <p:sp>
        <p:nvSpPr>
          <p:cNvPr id="7" name="Freeform 7"/>
          <p:cNvSpPr/>
          <p:nvPr/>
        </p:nvSpPr>
        <p:spPr>
          <a:xfrm rot="-10800000">
            <a:off x="15329557" y="934063"/>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6433092" y="6014168"/>
            <a:ext cx="2347266" cy="3244132"/>
          </a:xfrm>
          <a:custGeom>
            <a:avLst/>
            <a:gdLst/>
            <a:ahLst/>
            <a:cxnLst/>
            <a:rect l="l" t="t" r="r" b="b"/>
            <a:pathLst>
              <a:path w="2347266" h="3244132">
                <a:moveTo>
                  <a:pt x="0" y="0"/>
                </a:moveTo>
                <a:lnTo>
                  <a:pt x="2347266" y="0"/>
                </a:lnTo>
                <a:lnTo>
                  <a:pt x="2347266" y="3244132"/>
                </a:lnTo>
                <a:lnTo>
                  <a:pt x="0" y="3244132"/>
                </a:lnTo>
                <a:lnTo>
                  <a:pt x="0" y="0"/>
                </a:lnTo>
                <a:close/>
              </a:path>
            </a:pathLst>
          </a:custGeom>
          <a:blipFill>
            <a:blip r:embed="rId4"/>
            <a:stretch>
              <a:fillRect/>
            </a:stretch>
          </a:blipFill>
        </p:spPr>
      </p:sp>
      <p:sp>
        <p:nvSpPr>
          <p:cNvPr id="9" name="Freeform 9"/>
          <p:cNvSpPr/>
          <p:nvPr/>
        </p:nvSpPr>
        <p:spPr>
          <a:xfrm>
            <a:off x="4787150" y="7046251"/>
            <a:ext cx="1315149" cy="1315149"/>
          </a:xfrm>
          <a:custGeom>
            <a:avLst/>
            <a:gdLst/>
            <a:ahLst/>
            <a:cxnLst/>
            <a:rect l="l" t="t" r="r" b="b"/>
            <a:pathLst>
              <a:path w="1315149" h="1315149">
                <a:moveTo>
                  <a:pt x="0" y="0"/>
                </a:moveTo>
                <a:lnTo>
                  <a:pt x="1315149" y="0"/>
                </a:lnTo>
                <a:lnTo>
                  <a:pt x="1315149" y="1315149"/>
                </a:lnTo>
                <a:lnTo>
                  <a:pt x="0" y="13151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1515499" y="6014168"/>
            <a:ext cx="3271651" cy="3379315"/>
          </a:xfrm>
          <a:custGeom>
            <a:avLst/>
            <a:gdLst/>
            <a:ahLst/>
            <a:cxnLst/>
            <a:rect l="l" t="t" r="r" b="b"/>
            <a:pathLst>
              <a:path w="3271651" h="3379315">
                <a:moveTo>
                  <a:pt x="0" y="0"/>
                </a:moveTo>
                <a:lnTo>
                  <a:pt x="3271651" y="0"/>
                </a:lnTo>
                <a:lnTo>
                  <a:pt x="3271651" y="3379315"/>
                </a:lnTo>
                <a:lnTo>
                  <a:pt x="0" y="3379315"/>
                </a:lnTo>
                <a:lnTo>
                  <a:pt x="0" y="0"/>
                </a:lnTo>
                <a:close/>
              </a:path>
            </a:pathLst>
          </a:custGeom>
          <a:blipFill>
            <a:blip r:embed="rId7"/>
            <a:stretch>
              <a:fillRect l="-47137" r="-44420"/>
            </a:stretch>
          </a:blipFill>
        </p:spPr>
      </p:sp>
      <p:sp>
        <p:nvSpPr>
          <p:cNvPr id="11" name="Freeform 11"/>
          <p:cNvSpPr/>
          <p:nvPr/>
        </p:nvSpPr>
        <p:spPr>
          <a:xfrm>
            <a:off x="8780358" y="6014168"/>
            <a:ext cx="3571546" cy="3244132"/>
          </a:xfrm>
          <a:custGeom>
            <a:avLst/>
            <a:gdLst/>
            <a:ahLst/>
            <a:cxnLst/>
            <a:rect l="l" t="t" r="r" b="b"/>
            <a:pathLst>
              <a:path w="3571546" h="3244132">
                <a:moveTo>
                  <a:pt x="0" y="0"/>
                </a:moveTo>
                <a:lnTo>
                  <a:pt x="3571546" y="0"/>
                </a:lnTo>
                <a:lnTo>
                  <a:pt x="3571546" y="3244132"/>
                </a:lnTo>
                <a:lnTo>
                  <a:pt x="0" y="3244132"/>
                </a:lnTo>
                <a:lnTo>
                  <a:pt x="0" y="0"/>
                </a:lnTo>
                <a:close/>
              </a:path>
            </a:pathLst>
          </a:custGeom>
          <a:blipFill>
            <a:blip r:embed="rId8"/>
            <a:stretch>
              <a:fillRect l="-2886" r="-2886"/>
            </a:stretch>
          </a:blipFill>
        </p:spPr>
      </p:sp>
      <p:sp>
        <p:nvSpPr>
          <p:cNvPr id="12" name="Freeform 12"/>
          <p:cNvSpPr/>
          <p:nvPr/>
        </p:nvSpPr>
        <p:spPr>
          <a:xfrm>
            <a:off x="12949741" y="6971030"/>
            <a:ext cx="4759632" cy="1635361"/>
          </a:xfrm>
          <a:custGeom>
            <a:avLst/>
            <a:gdLst/>
            <a:ahLst/>
            <a:cxnLst/>
            <a:rect l="l" t="t" r="r" b="b"/>
            <a:pathLst>
              <a:path w="4759632" h="1635361">
                <a:moveTo>
                  <a:pt x="0" y="0"/>
                </a:moveTo>
                <a:lnTo>
                  <a:pt x="4759632" y="0"/>
                </a:lnTo>
                <a:lnTo>
                  <a:pt x="4759632" y="1635361"/>
                </a:lnTo>
                <a:lnTo>
                  <a:pt x="0" y="1635361"/>
                </a:lnTo>
                <a:lnTo>
                  <a:pt x="0" y="0"/>
                </a:lnTo>
                <a:close/>
              </a:path>
            </a:pathLst>
          </a:custGeom>
          <a:blipFill>
            <a:blip r:embed="rId9"/>
            <a:stretch>
              <a:fillRect/>
            </a:stretch>
          </a:blipFill>
        </p:spPr>
      </p:sp>
      <p:sp>
        <p:nvSpPr>
          <p:cNvPr id="13" name="TextBox 13"/>
          <p:cNvSpPr txBox="1"/>
          <p:nvPr/>
        </p:nvSpPr>
        <p:spPr>
          <a:xfrm>
            <a:off x="4787150" y="373358"/>
            <a:ext cx="9582287"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DE DEDO </a:t>
            </a:r>
          </a:p>
        </p:txBody>
      </p:sp>
      <p:sp>
        <p:nvSpPr>
          <p:cNvPr id="14" name="TextBox 14"/>
          <p:cNvSpPr txBox="1"/>
          <p:nvPr/>
        </p:nvSpPr>
        <p:spPr>
          <a:xfrm>
            <a:off x="1989275" y="5191125"/>
            <a:ext cx="232410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BOBINA</a:t>
            </a:r>
          </a:p>
        </p:txBody>
      </p:sp>
      <p:sp>
        <p:nvSpPr>
          <p:cNvPr id="15" name="TextBox 15"/>
          <p:cNvSpPr txBox="1"/>
          <p:nvPr/>
        </p:nvSpPr>
        <p:spPr>
          <a:xfrm>
            <a:off x="12662557" y="5191125"/>
            <a:ext cx="533400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POSICIONAMIENTO</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4082681"/>
            <a:chOff x="0" y="0"/>
            <a:chExt cx="4816593" cy="1075274"/>
          </a:xfrm>
        </p:grpSpPr>
        <p:sp>
          <p:nvSpPr>
            <p:cNvPr id="3" name="Freeform 3"/>
            <p:cNvSpPr/>
            <p:nvPr/>
          </p:nvSpPr>
          <p:spPr>
            <a:xfrm>
              <a:off x="0" y="0"/>
              <a:ext cx="4816592" cy="1075274"/>
            </a:xfrm>
            <a:custGeom>
              <a:avLst/>
              <a:gdLst/>
              <a:ahLst/>
              <a:cxnLst/>
              <a:rect l="l" t="t" r="r" b="b"/>
              <a:pathLst>
                <a:path w="4816592" h="1075274">
                  <a:moveTo>
                    <a:pt x="0" y="0"/>
                  </a:moveTo>
                  <a:lnTo>
                    <a:pt x="4816592" y="0"/>
                  </a:lnTo>
                  <a:lnTo>
                    <a:pt x="4816592" y="1075274"/>
                  </a:lnTo>
                  <a:lnTo>
                    <a:pt x="0" y="1075274"/>
                  </a:lnTo>
                  <a:close/>
                </a:path>
              </a:pathLst>
            </a:custGeom>
            <a:solidFill>
              <a:srgbClr val="013F58"/>
            </a:solidFill>
          </p:spPr>
        </p:sp>
        <p:sp>
          <p:nvSpPr>
            <p:cNvPr id="4" name="TextBox 4"/>
            <p:cNvSpPr txBox="1"/>
            <p:nvPr/>
          </p:nvSpPr>
          <p:spPr>
            <a:xfrm>
              <a:off x="0" y="-38100"/>
              <a:ext cx="4816593" cy="1113374"/>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1175534" y="29715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a:off x="15054262" y="90548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10800000">
            <a:off x="3654298" y="5734453"/>
            <a:ext cx="378079" cy="1599565"/>
          </a:xfrm>
          <a:custGeom>
            <a:avLst/>
            <a:gdLst/>
            <a:ahLst/>
            <a:cxnLst/>
            <a:rect l="l" t="t" r="r" b="b"/>
            <a:pathLst>
              <a:path w="378079" h="1599565">
                <a:moveTo>
                  <a:pt x="0" y="0"/>
                </a:moveTo>
                <a:lnTo>
                  <a:pt x="378079" y="0"/>
                </a:lnTo>
                <a:lnTo>
                  <a:pt x="378079" y="1599564"/>
                </a:lnTo>
                <a:lnTo>
                  <a:pt x="0" y="15995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8" name="TextBox 8"/>
          <p:cNvSpPr txBox="1"/>
          <p:nvPr/>
        </p:nvSpPr>
        <p:spPr>
          <a:xfrm>
            <a:off x="463049" y="4890034"/>
            <a:ext cx="13378218" cy="5807446"/>
          </a:xfrm>
          <a:prstGeom prst="rect">
            <a:avLst/>
          </a:prstGeom>
        </p:spPr>
        <p:txBody>
          <a:bodyPr lIns="0" tIns="0" rIns="0" bIns="0" rtlCol="0" anchor="t">
            <a:spAutoFit/>
          </a:bodyPr>
          <a:lstStyle/>
          <a:p>
            <a:pPr algn="l">
              <a:lnSpc>
                <a:spcPts val="3521"/>
              </a:lnSpc>
            </a:pPr>
            <a:r>
              <a:rPr lang="en-US" sz="3231" b="1" u="sng">
                <a:solidFill>
                  <a:srgbClr val="000000"/>
                </a:solidFill>
                <a:latin typeface="Garet Bold"/>
                <a:ea typeface="Garet Bold"/>
                <a:cs typeface="Garet Bold"/>
                <a:sym typeface="Garet Bold"/>
              </a:rPr>
              <a:t>VISUALIZADOR </a:t>
            </a:r>
          </a:p>
          <a:p>
            <a:pPr algn="l">
              <a:lnSpc>
                <a:spcPts val="3521"/>
              </a:lnSpc>
            </a:pPr>
            <a:r>
              <a:rPr lang="en-US" sz="3231" b="1" u="sng">
                <a:solidFill>
                  <a:srgbClr val="000000"/>
                </a:solidFill>
                <a:latin typeface="Garet Bold"/>
                <a:ea typeface="Garet Bold"/>
                <a:cs typeface="Garet Bold"/>
                <a:sym typeface="Garet Bold"/>
              </a:rPr>
              <a:t>SCOUT 3 PLANOS Localizador AXIAL</a:t>
            </a:r>
          </a:p>
          <a:p>
            <a:pPr algn="l">
              <a:lnSpc>
                <a:spcPts val="3521"/>
              </a:lnSpc>
            </a:pPr>
            <a:endParaRPr lang="en-US" sz="3231" b="1" u="sng">
              <a:solidFill>
                <a:srgbClr val="000000"/>
              </a:solidFill>
              <a:latin typeface="Garet Bold"/>
              <a:ea typeface="Garet Bold"/>
              <a:cs typeface="Garet Bold"/>
              <a:sym typeface="Garet Bold"/>
            </a:endParaRPr>
          </a:p>
          <a:p>
            <a:pPr algn="l">
              <a:lnSpc>
                <a:spcPts val="3521"/>
              </a:lnSpc>
            </a:pPr>
            <a:r>
              <a:rPr lang="en-US" sz="3231" b="1" u="sng">
                <a:solidFill>
                  <a:srgbClr val="000000"/>
                </a:solidFill>
                <a:latin typeface="Garet Bold"/>
                <a:ea typeface="Garet Bold"/>
                <a:cs typeface="Garet Bold"/>
                <a:sym typeface="Garet Bold"/>
              </a:rPr>
              <a:t>CORONAL T1</a:t>
            </a:r>
          </a:p>
          <a:p>
            <a:pPr algn="l">
              <a:lnSpc>
                <a:spcPts val="3521"/>
              </a:lnSpc>
            </a:pPr>
            <a:r>
              <a:rPr lang="en-US" sz="3231" b="1" u="sng">
                <a:solidFill>
                  <a:srgbClr val="000000"/>
                </a:solidFill>
                <a:latin typeface="Garet Bold"/>
                <a:ea typeface="Garet Bold"/>
                <a:cs typeface="Garet Bold"/>
                <a:sym typeface="Garet Bold"/>
              </a:rPr>
              <a:t>CORONAL T2</a:t>
            </a:r>
          </a:p>
          <a:p>
            <a:pPr algn="l">
              <a:lnSpc>
                <a:spcPts val="3521"/>
              </a:lnSpc>
            </a:pPr>
            <a:endParaRPr lang="en-US" sz="3231" b="1" u="sng">
              <a:solidFill>
                <a:srgbClr val="000000"/>
              </a:solidFill>
              <a:latin typeface="Garet Bold"/>
              <a:ea typeface="Garet Bold"/>
              <a:cs typeface="Garet Bold"/>
              <a:sym typeface="Garet Bold"/>
            </a:endParaRPr>
          </a:p>
          <a:p>
            <a:pPr algn="l">
              <a:lnSpc>
                <a:spcPts val="3521"/>
              </a:lnSpc>
            </a:pPr>
            <a:r>
              <a:rPr lang="en-US" sz="3231" b="1" u="sng">
                <a:solidFill>
                  <a:srgbClr val="000000"/>
                </a:solidFill>
                <a:latin typeface="Garet Bold"/>
                <a:ea typeface="Garet Bold"/>
                <a:cs typeface="Garet Bold"/>
                <a:sym typeface="Garet Bold"/>
              </a:rPr>
              <a:t>SAGITAL STIR</a:t>
            </a:r>
          </a:p>
          <a:p>
            <a:pPr algn="l">
              <a:lnSpc>
                <a:spcPts val="3521"/>
              </a:lnSpc>
            </a:pPr>
            <a:r>
              <a:rPr lang="en-US" sz="3231" b="1" u="sng">
                <a:solidFill>
                  <a:srgbClr val="000000"/>
                </a:solidFill>
                <a:latin typeface="Garet Bold"/>
                <a:ea typeface="Garet Bold"/>
                <a:cs typeface="Garet Bold"/>
                <a:sym typeface="Garet Bold"/>
              </a:rPr>
              <a:t>SAG T1</a:t>
            </a:r>
          </a:p>
          <a:p>
            <a:pPr algn="l">
              <a:lnSpc>
                <a:spcPts val="3521"/>
              </a:lnSpc>
            </a:pPr>
            <a:endParaRPr lang="en-US" sz="3231" b="1" u="sng">
              <a:solidFill>
                <a:srgbClr val="000000"/>
              </a:solidFill>
              <a:latin typeface="Garet Bold"/>
              <a:ea typeface="Garet Bold"/>
              <a:cs typeface="Garet Bold"/>
              <a:sym typeface="Garet Bold"/>
            </a:endParaRPr>
          </a:p>
          <a:p>
            <a:pPr algn="l">
              <a:lnSpc>
                <a:spcPts val="3521"/>
              </a:lnSpc>
            </a:pPr>
            <a:r>
              <a:rPr lang="en-US" sz="3231" b="1" u="sng">
                <a:solidFill>
                  <a:srgbClr val="000000"/>
                </a:solidFill>
                <a:latin typeface="Garet Bold"/>
                <a:ea typeface="Garet Bold"/>
                <a:cs typeface="Garet Bold"/>
                <a:sym typeface="Garet Bold"/>
              </a:rPr>
              <a:t>AXIAL STIR </a:t>
            </a:r>
          </a:p>
          <a:p>
            <a:pPr algn="l">
              <a:lnSpc>
                <a:spcPts val="3521"/>
              </a:lnSpc>
            </a:pPr>
            <a:r>
              <a:rPr lang="en-US" sz="3231" b="1" u="sng">
                <a:solidFill>
                  <a:srgbClr val="000000"/>
                </a:solidFill>
                <a:latin typeface="Garet Bold"/>
                <a:ea typeface="Garet Bold"/>
                <a:cs typeface="Garet Bold"/>
                <a:sym typeface="Garet Bold"/>
              </a:rPr>
              <a:t>AXIAL T2</a:t>
            </a:r>
          </a:p>
          <a:p>
            <a:pPr algn="l">
              <a:lnSpc>
                <a:spcPts val="3521"/>
              </a:lnSpc>
            </a:pPr>
            <a:endParaRPr lang="en-US" sz="3231" b="1" u="sng">
              <a:solidFill>
                <a:srgbClr val="000000"/>
              </a:solidFill>
              <a:latin typeface="Garet Bold"/>
              <a:ea typeface="Garet Bold"/>
              <a:cs typeface="Garet Bold"/>
              <a:sym typeface="Garet Bold"/>
            </a:endParaRPr>
          </a:p>
          <a:p>
            <a:pPr algn="l">
              <a:lnSpc>
                <a:spcPts val="3521"/>
              </a:lnSpc>
            </a:pPr>
            <a:endParaRPr lang="en-US" sz="3231" b="1" u="sng">
              <a:solidFill>
                <a:srgbClr val="000000"/>
              </a:solidFill>
              <a:latin typeface="Garet Bold"/>
              <a:ea typeface="Garet Bold"/>
              <a:cs typeface="Garet Bold"/>
              <a:sym typeface="Garet Bold"/>
            </a:endParaRPr>
          </a:p>
        </p:txBody>
      </p:sp>
      <p:sp>
        <p:nvSpPr>
          <p:cNvPr id="9" name="Freeform 9"/>
          <p:cNvSpPr/>
          <p:nvPr/>
        </p:nvSpPr>
        <p:spPr>
          <a:xfrm rot="-10800000">
            <a:off x="8199907" y="4597472"/>
            <a:ext cx="315041" cy="1332865"/>
          </a:xfrm>
          <a:custGeom>
            <a:avLst/>
            <a:gdLst/>
            <a:ahLst/>
            <a:cxnLst/>
            <a:rect l="l" t="t" r="r" b="b"/>
            <a:pathLst>
              <a:path w="315041" h="1332865">
                <a:moveTo>
                  <a:pt x="0" y="0"/>
                </a:moveTo>
                <a:lnTo>
                  <a:pt x="315041" y="0"/>
                </a:lnTo>
                <a:lnTo>
                  <a:pt x="315041" y="1332865"/>
                </a:lnTo>
                <a:lnTo>
                  <a:pt x="0" y="13328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10" name="Freeform 10"/>
          <p:cNvSpPr/>
          <p:nvPr/>
        </p:nvSpPr>
        <p:spPr>
          <a:xfrm rot="-10800000">
            <a:off x="2957512" y="8613531"/>
            <a:ext cx="304800" cy="1289538"/>
          </a:xfrm>
          <a:custGeom>
            <a:avLst/>
            <a:gdLst/>
            <a:ahLst/>
            <a:cxnLst/>
            <a:rect l="l" t="t" r="r" b="b"/>
            <a:pathLst>
              <a:path w="304800" h="1289538">
                <a:moveTo>
                  <a:pt x="0" y="0"/>
                </a:moveTo>
                <a:lnTo>
                  <a:pt x="304800" y="0"/>
                </a:lnTo>
                <a:lnTo>
                  <a:pt x="304800" y="1289538"/>
                </a:lnTo>
                <a:lnTo>
                  <a:pt x="0" y="12895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11" name="Freeform 11"/>
          <p:cNvSpPr/>
          <p:nvPr/>
        </p:nvSpPr>
        <p:spPr>
          <a:xfrm rot="-10800000">
            <a:off x="3305905" y="7334017"/>
            <a:ext cx="304800" cy="1289538"/>
          </a:xfrm>
          <a:custGeom>
            <a:avLst/>
            <a:gdLst/>
            <a:ahLst/>
            <a:cxnLst/>
            <a:rect l="l" t="t" r="r" b="b"/>
            <a:pathLst>
              <a:path w="304800" h="1289538">
                <a:moveTo>
                  <a:pt x="0" y="0"/>
                </a:moveTo>
                <a:lnTo>
                  <a:pt x="304800" y="0"/>
                </a:lnTo>
                <a:lnTo>
                  <a:pt x="304800" y="1289539"/>
                </a:lnTo>
                <a:lnTo>
                  <a:pt x="0" y="12895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12" name="Freeform 12"/>
          <p:cNvSpPr/>
          <p:nvPr/>
        </p:nvSpPr>
        <p:spPr>
          <a:xfrm>
            <a:off x="16224183" y="4392339"/>
            <a:ext cx="1601264" cy="938240"/>
          </a:xfrm>
          <a:custGeom>
            <a:avLst/>
            <a:gdLst/>
            <a:ahLst/>
            <a:cxnLst/>
            <a:rect l="l" t="t" r="r" b="b"/>
            <a:pathLst>
              <a:path w="1601264" h="938240">
                <a:moveTo>
                  <a:pt x="0" y="0"/>
                </a:moveTo>
                <a:lnTo>
                  <a:pt x="1601263" y="0"/>
                </a:lnTo>
                <a:lnTo>
                  <a:pt x="1601263" y="938241"/>
                </a:lnTo>
                <a:lnTo>
                  <a:pt x="0" y="938241"/>
                </a:lnTo>
                <a:lnTo>
                  <a:pt x="0" y="0"/>
                </a:lnTo>
                <a:close/>
              </a:path>
            </a:pathLst>
          </a:custGeom>
          <a:blipFill>
            <a:blip r:embed="rId6"/>
            <a:stretch>
              <a:fillRect/>
            </a:stretch>
          </a:blipFill>
        </p:spPr>
      </p:sp>
      <p:sp>
        <p:nvSpPr>
          <p:cNvPr id="13" name="Freeform 13"/>
          <p:cNvSpPr/>
          <p:nvPr/>
        </p:nvSpPr>
        <p:spPr>
          <a:xfrm>
            <a:off x="16263623" y="7779470"/>
            <a:ext cx="1430602" cy="1825721"/>
          </a:xfrm>
          <a:custGeom>
            <a:avLst/>
            <a:gdLst/>
            <a:ahLst/>
            <a:cxnLst/>
            <a:rect l="l" t="t" r="r" b="b"/>
            <a:pathLst>
              <a:path w="1430602" h="1825721">
                <a:moveTo>
                  <a:pt x="0" y="0"/>
                </a:moveTo>
                <a:lnTo>
                  <a:pt x="1430603" y="0"/>
                </a:lnTo>
                <a:lnTo>
                  <a:pt x="1430603" y="1825721"/>
                </a:lnTo>
                <a:lnTo>
                  <a:pt x="0" y="1825721"/>
                </a:lnTo>
                <a:lnTo>
                  <a:pt x="0" y="0"/>
                </a:lnTo>
                <a:close/>
              </a:path>
            </a:pathLst>
          </a:custGeom>
          <a:blipFill>
            <a:blip r:embed="rId7"/>
            <a:stretch>
              <a:fillRect/>
            </a:stretch>
          </a:blipFill>
        </p:spPr>
      </p:sp>
      <p:sp>
        <p:nvSpPr>
          <p:cNvPr id="14" name="TextBox 14"/>
          <p:cNvSpPr txBox="1"/>
          <p:nvPr/>
        </p:nvSpPr>
        <p:spPr>
          <a:xfrm>
            <a:off x="3233738" y="1201528"/>
            <a:ext cx="11820525" cy="2383852"/>
          </a:xfrm>
          <a:prstGeom prst="rect">
            <a:avLst/>
          </a:prstGeom>
        </p:spPr>
        <p:txBody>
          <a:bodyPr lIns="0" tIns="0" rIns="0" bIns="0" rtlCol="0" anchor="t">
            <a:spAutoFit/>
          </a:bodyPr>
          <a:lstStyle/>
          <a:p>
            <a:pPr algn="ctr">
              <a:lnSpc>
                <a:spcPts val="3747"/>
              </a:lnSpc>
            </a:pPr>
            <a:r>
              <a:rPr lang="en-US" sz="3437">
                <a:solidFill>
                  <a:srgbClr val="FFFFFF"/>
                </a:solidFill>
                <a:latin typeface="Garet"/>
                <a:ea typeface="Garet"/>
                <a:cs typeface="Garet"/>
                <a:sym typeface="Garet"/>
              </a:rPr>
              <a:t>Tener en cuenta al momento de comenzar estudio : </a:t>
            </a:r>
          </a:p>
          <a:p>
            <a:pPr algn="ctr">
              <a:lnSpc>
                <a:spcPts val="3747"/>
              </a:lnSpc>
            </a:pPr>
            <a:endParaRPr lang="en-US" sz="3437">
              <a:solidFill>
                <a:srgbClr val="FFFFFF"/>
              </a:solidFill>
              <a:latin typeface="Garet"/>
              <a:ea typeface="Garet"/>
              <a:cs typeface="Garet"/>
              <a:sym typeface="Garet"/>
            </a:endParaRPr>
          </a:p>
          <a:p>
            <a:pPr algn="ctr">
              <a:lnSpc>
                <a:spcPts val="3747"/>
              </a:lnSpc>
            </a:pPr>
            <a:r>
              <a:rPr lang="en-US" sz="3437">
                <a:solidFill>
                  <a:srgbClr val="FFFFFF"/>
                </a:solidFill>
                <a:latin typeface="Garet"/>
                <a:ea typeface="Garet"/>
                <a:cs typeface="Garet"/>
                <a:sym typeface="Garet"/>
              </a:rPr>
              <a:t>ÁREA DE ESTUDIO</a:t>
            </a:r>
          </a:p>
          <a:p>
            <a:pPr algn="ctr">
              <a:lnSpc>
                <a:spcPts val="3747"/>
              </a:lnSpc>
            </a:pPr>
            <a:r>
              <a:rPr lang="en-US" sz="3437">
                <a:solidFill>
                  <a:srgbClr val="FFFFFF"/>
                </a:solidFill>
                <a:latin typeface="Garet"/>
                <a:ea typeface="Garet"/>
                <a:cs typeface="Garet"/>
                <a:sym typeface="Garet"/>
              </a:rPr>
              <a:t>ANATOMÍA </a:t>
            </a:r>
          </a:p>
          <a:p>
            <a:pPr algn="ctr">
              <a:lnSpc>
                <a:spcPts val="3747"/>
              </a:lnSpc>
            </a:pPr>
            <a:r>
              <a:rPr lang="en-US" sz="3437">
                <a:solidFill>
                  <a:srgbClr val="FFFFFF"/>
                </a:solidFill>
                <a:latin typeface="Garet"/>
                <a:ea typeface="Garet"/>
                <a:cs typeface="Garet"/>
                <a:sym typeface="Garet"/>
              </a:rPr>
              <a:t>POSICIONAMIENTO</a:t>
            </a:r>
          </a:p>
        </p:txBody>
      </p:sp>
      <p:sp>
        <p:nvSpPr>
          <p:cNvPr id="15" name="TextBox 15"/>
          <p:cNvSpPr txBox="1"/>
          <p:nvPr/>
        </p:nvSpPr>
        <p:spPr>
          <a:xfrm>
            <a:off x="4343599" y="412223"/>
            <a:ext cx="9600803"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DE DEDO</a:t>
            </a:r>
          </a:p>
        </p:txBody>
      </p:sp>
      <p:sp>
        <p:nvSpPr>
          <p:cNvPr id="16" name="TextBox 16"/>
          <p:cNvSpPr txBox="1"/>
          <p:nvPr/>
        </p:nvSpPr>
        <p:spPr>
          <a:xfrm>
            <a:off x="7400925" y="4291229"/>
            <a:ext cx="348615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PROTOCOLO</a:t>
            </a:r>
          </a:p>
        </p:txBody>
      </p:sp>
      <p:sp>
        <p:nvSpPr>
          <p:cNvPr id="17" name="TextBox 17"/>
          <p:cNvSpPr txBox="1"/>
          <p:nvPr/>
        </p:nvSpPr>
        <p:spPr>
          <a:xfrm>
            <a:off x="4052084" y="6202299"/>
            <a:ext cx="11902693" cy="297434"/>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Es  importante para evaluar los ligamentos colaterales y el cartílago articular.</a:t>
            </a:r>
          </a:p>
        </p:txBody>
      </p:sp>
      <p:sp>
        <p:nvSpPr>
          <p:cNvPr id="18" name="TextBox 18"/>
          <p:cNvSpPr txBox="1"/>
          <p:nvPr/>
        </p:nvSpPr>
        <p:spPr>
          <a:xfrm>
            <a:off x="8495898" y="5228590"/>
            <a:ext cx="7767725" cy="592709"/>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NOS SIRVE PARA ADQUIRIR PLANOS CORONALES Y SAGITALES SIGUIENDO EL EJE DE LA ARTICULACIÓN.</a:t>
            </a:r>
          </a:p>
        </p:txBody>
      </p:sp>
      <p:sp>
        <p:nvSpPr>
          <p:cNvPr id="19" name="TextBox 19"/>
          <p:cNvSpPr txBox="1"/>
          <p:nvPr/>
        </p:nvSpPr>
        <p:spPr>
          <a:xfrm>
            <a:off x="3843337" y="7619767"/>
            <a:ext cx="12748237" cy="592709"/>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Es  importante para evaluar los tendones flexores y extensores, la placa palmar, las poleas y el cartílago articular.</a:t>
            </a:r>
          </a:p>
        </p:txBody>
      </p:sp>
      <p:sp>
        <p:nvSpPr>
          <p:cNvPr id="20" name="TextBox 20"/>
          <p:cNvSpPr txBox="1"/>
          <p:nvPr/>
        </p:nvSpPr>
        <p:spPr>
          <a:xfrm>
            <a:off x="3610705" y="9047332"/>
            <a:ext cx="11021886" cy="592709"/>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Es importante para evaluar todas las estructuras, en particular las placas palmares y las bandas sagitales.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4082681"/>
            <a:chOff x="0" y="0"/>
            <a:chExt cx="4816593" cy="1075274"/>
          </a:xfrm>
        </p:grpSpPr>
        <p:sp>
          <p:nvSpPr>
            <p:cNvPr id="3" name="Freeform 3"/>
            <p:cNvSpPr/>
            <p:nvPr/>
          </p:nvSpPr>
          <p:spPr>
            <a:xfrm>
              <a:off x="0" y="0"/>
              <a:ext cx="4816592" cy="1075274"/>
            </a:xfrm>
            <a:custGeom>
              <a:avLst/>
              <a:gdLst/>
              <a:ahLst/>
              <a:cxnLst/>
              <a:rect l="l" t="t" r="r" b="b"/>
              <a:pathLst>
                <a:path w="4816592" h="1075274">
                  <a:moveTo>
                    <a:pt x="0" y="0"/>
                  </a:moveTo>
                  <a:lnTo>
                    <a:pt x="4816592" y="0"/>
                  </a:lnTo>
                  <a:lnTo>
                    <a:pt x="4816592" y="1075274"/>
                  </a:lnTo>
                  <a:lnTo>
                    <a:pt x="0" y="1075274"/>
                  </a:lnTo>
                  <a:close/>
                </a:path>
              </a:pathLst>
            </a:custGeom>
            <a:solidFill>
              <a:srgbClr val="013F58"/>
            </a:solidFill>
          </p:spPr>
        </p:sp>
        <p:sp>
          <p:nvSpPr>
            <p:cNvPr id="4" name="TextBox 4"/>
            <p:cNvSpPr txBox="1"/>
            <p:nvPr/>
          </p:nvSpPr>
          <p:spPr>
            <a:xfrm>
              <a:off x="0" y="-38100"/>
              <a:ext cx="4816593" cy="1113374"/>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1175534" y="29715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a:off x="15054262" y="90548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3233738" y="8834963"/>
            <a:ext cx="2223770" cy="1302990"/>
          </a:xfrm>
          <a:custGeom>
            <a:avLst/>
            <a:gdLst/>
            <a:ahLst/>
            <a:cxnLst/>
            <a:rect l="l" t="t" r="r" b="b"/>
            <a:pathLst>
              <a:path w="2223770" h="1302990">
                <a:moveTo>
                  <a:pt x="0" y="0"/>
                </a:moveTo>
                <a:lnTo>
                  <a:pt x="2223769" y="0"/>
                </a:lnTo>
                <a:lnTo>
                  <a:pt x="2223769" y="1302991"/>
                </a:lnTo>
                <a:lnTo>
                  <a:pt x="0" y="1302991"/>
                </a:lnTo>
                <a:lnTo>
                  <a:pt x="0" y="0"/>
                </a:lnTo>
                <a:close/>
              </a:path>
            </a:pathLst>
          </a:custGeom>
          <a:blipFill>
            <a:blip r:embed="rId4"/>
            <a:stretch>
              <a:fillRect/>
            </a:stretch>
          </a:blipFill>
        </p:spPr>
      </p:sp>
      <p:sp>
        <p:nvSpPr>
          <p:cNvPr id="8" name="Freeform 8"/>
          <p:cNvSpPr/>
          <p:nvPr/>
        </p:nvSpPr>
        <p:spPr>
          <a:xfrm>
            <a:off x="564110" y="5689264"/>
            <a:ext cx="2669628" cy="2764700"/>
          </a:xfrm>
          <a:custGeom>
            <a:avLst/>
            <a:gdLst/>
            <a:ahLst/>
            <a:cxnLst/>
            <a:rect l="l" t="t" r="r" b="b"/>
            <a:pathLst>
              <a:path w="2669628" h="2764700">
                <a:moveTo>
                  <a:pt x="0" y="0"/>
                </a:moveTo>
                <a:lnTo>
                  <a:pt x="2669628" y="0"/>
                </a:lnTo>
                <a:lnTo>
                  <a:pt x="2669628" y="2764699"/>
                </a:lnTo>
                <a:lnTo>
                  <a:pt x="0" y="2764699"/>
                </a:lnTo>
                <a:lnTo>
                  <a:pt x="0" y="0"/>
                </a:lnTo>
                <a:close/>
              </a:path>
            </a:pathLst>
          </a:custGeom>
          <a:blipFill>
            <a:blip r:embed="rId5"/>
            <a:stretch>
              <a:fillRect/>
            </a:stretch>
          </a:blipFill>
        </p:spPr>
      </p:sp>
      <p:sp>
        <p:nvSpPr>
          <p:cNvPr id="9" name="Freeform 9"/>
          <p:cNvSpPr/>
          <p:nvPr/>
        </p:nvSpPr>
        <p:spPr>
          <a:xfrm>
            <a:off x="3506276" y="5689264"/>
            <a:ext cx="2684839" cy="2764700"/>
          </a:xfrm>
          <a:custGeom>
            <a:avLst/>
            <a:gdLst/>
            <a:ahLst/>
            <a:cxnLst/>
            <a:rect l="l" t="t" r="r" b="b"/>
            <a:pathLst>
              <a:path w="2684839" h="2764700">
                <a:moveTo>
                  <a:pt x="0" y="0"/>
                </a:moveTo>
                <a:lnTo>
                  <a:pt x="2684839" y="0"/>
                </a:lnTo>
                <a:lnTo>
                  <a:pt x="2684839" y="2764699"/>
                </a:lnTo>
                <a:lnTo>
                  <a:pt x="0" y="2764699"/>
                </a:lnTo>
                <a:lnTo>
                  <a:pt x="0" y="0"/>
                </a:lnTo>
                <a:close/>
              </a:path>
            </a:pathLst>
          </a:custGeom>
          <a:blipFill>
            <a:blip r:embed="rId6"/>
            <a:stretch>
              <a:fillRect/>
            </a:stretch>
          </a:blipFill>
        </p:spPr>
      </p:sp>
      <p:sp>
        <p:nvSpPr>
          <p:cNvPr id="10" name="Freeform 10"/>
          <p:cNvSpPr/>
          <p:nvPr/>
        </p:nvSpPr>
        <p:spPr>
          <a:xfrm>
            <a:off x="6467340" y="5689264"/>
            <a:ext cx="2464272" cy="2764700"/>
          </a:xfrm>
          <a:custGeom>
            <a:avLst/>
            <a:gdLst/>
            <a:ahLst/>
            <a:cxnLst/>
            <a:rect l="l" t="t" r="r" b="b"/>
            <a:pathLst>
              <a:path w="2464272" h="2764700">
                <a:moveTo>
                  <a:pt x="0" y="0"/>
                </a:moveTo>
                <a:lnTo>
                  <a:pt x="2464272" y="0"/>
                </a:lnTo>
                <a:lnTo>
                  <a:pt x="2464272" y="2764699"/>
                </a:lnTo>
                <a:lnTo>
                  <a:pt x="0" y="2764699"/>
                </a:lnTo>
                <a:lnTo>
                  <a:pt x="0" y="0"/>
                </a:lnTo>
                <a:close/>
              </a:path>
            </a:pathLst>
          </a:custGeom>
          <a:blipFill>
            <a:blip r:embed="rId7"/>
            <a:stretch>
              <a:fillRect/>
            </a:stretch>
          </a:blipFill>
        </p:spPr>
      </p:sp>
      <p:sp>
        <p:nvSpPr>
          <p:cNvPr id="11" name="Freeform 11"/>
          <p:cNvSpPr/>
          <p:nvPr/>
        </p:nvSpPr>
        <p:spPr>
          <a:xfrm>
            <a:off x="9598362" y="5400675"/>
            <a:ext cx="1098076" cy="4532800"/>
          </a:xfrm>
          <a:custGeom>
            <a:avLst/>
            <a:gdLst/>
            <a:ahLst/>
            <a:cxnLst/>
            <a:rect l="l" t="t" r="r" b="b"/>
            <a:pathLst>
              <a:path w="1098076" h="4532800">
                <a:moveTo>
                  <a:pt x="0" y="0"/>
                </a:moveTo>
                <a:lnTo>
                  <a:pt x="1098076" y="0"/>
                </a:lnTo>
                <a:lnTo>
                  <a:pt x="1098076" y="4532800"/>
                </a:lnTo>
                <a:lnTo>
                  <a:pt x="0" y="4532800"/>
                </a:lnTo>
                <a:lnTo>
                  <a:pt x="0" y="0"/>
                </a:lnTo>
                <a:close/>
              </a:path>
            </a:pathLst>
          </a:custGeom>
          <a:blipFill>
            <a:blip r:embed="rId8"/>
            <a:stretch>
              <a:fillRect/>
            </a:stretch>
          </a:blipFill>
        </p:spPr>
      </p:sp>
      <p:sp>
        <p:nvSpPr>
          <p:cNvPr id="12" name="Freeform 12"/>
          <p:cNvSpPr/>
          <p:nvPr/>
        </p:nvSpPr>
        <p:spPr>
          <a:xfrm>
            <a:off x="10915513" y="7667075"/>
            <a:ext cx="1600963" cy="2266400"/>
          </a:xfrm>
          <a:custGeom>
            <a:avLst/>
            <a:gdLst/>
            <a:ahLst/>
            <a:cxnLst/>
            <a:rect l="l" t="t" r="r" b="b"/>
            <a:pathLst>
              <a:path w="1600963" h="2266400">
                <a:moveTo>
                  <a:pt x="0" y="0"/>
                </a:moveTo>
                <a:lnTo>
                  <a:pt x="1600963" y="0"/>
                </a:lnTo>
                <a:lnTo>
                  <a:pt x="1600963" y="2266400"/>
                </a:lnTo>
                <a:lnTo>
                  <a:pt x="0" y="2266400"/>
                </a:lnTo>
                <a:lnTo>
                  <a:pt x="0" y="0"/>
                </a:lnTo>
                <a:close/>
              </a:path>
            </a:pathLst>
          </a:custGeom>
          <a:blipFill>
            <a:blip r:embed="rId9"/>
            <a:stretch>
              <a:fillRect/>
            </a:stretch>
          </a:blipFill>
        </p:spPr>
      </p:sp>
      <p:sp>
        <p:nvSpPr>
          <p:cNvPr id="13" name="Freeform 13"/>
          <p:cNvSpPr/>
          <p:nvPr/>
        </p:nvSpPr>
        <p:spPr>
          <a:xfrm>
            <a:off x="12735551" y="5400675"/>
            <a:ext cx="1167836" cy="4526754"/>
          </a:xfrm>
          <a:custGeom>
            <a:avLst/>
            <a:gdLst/>
            <a:ahLst/>
            <a:cxnLst/>
            <a:rect l="l" t="t" r="r" b="b"/>
            <a:pathLst>
              <a:path w="1167836" h="4526754">
                <a:moveTo>
                  <a:pt x="0" y="0"/>
                </a:moveTo>
                <a:lnTo>
                  <a:pt x="1167836" y="0"/>
                </a:lnTo>
                <a:lnTo>
                  <a:pt x="1167836" y="4526754"/>
                </a:lnTo>
                <a:lnTo>
                  <a:pt x="0" y="4526754"/>
                </a:lnTo>
                <a:lnTo>
                  <a:pt x="0" y="0"/>
                </a:lnTo>
                <a:close/>
              </a:path>
            </a:pathLst>
          </a:custGeom>
          <a:blipFill>
            <a:blip r:embed="rId10"/>
            <a:stretch>
              <a:fillRect/>
            </a:stretch>
          </a:blipFill>
        </p:spPr>
      </p:sp>
      <p:sp>
        <p:nvSpPr>
          <p:cNvPr id="14" name="Freeform 14"/>
          <p:cNvSpPr/>
          <p:nvPr/>
        </p:nvSpPr>
        <p:spPr>
          <a:xfrm>
            <a:off x="14122462" y="7667075"/>
            <a:ext cx="1177189" cy="2260354"/>
          </a:xfrm>
          <a:custGeom>
            <a:avLst/>
            <a:gdLst/>
            <a:ahLst/>
            <a:cxnLst/>
            <a:rect l="l" t="t" r="r" b="b"/>
            <a:pathLst>
              <a:path w="1177189" h="2260354">
                <a:moveTo>
                  <a:pt x="0" y="0"/>
                </a:moveTo>
                <a:lnTo>
                  <a:pt x="1177190" y="0"/>
                </a:lnTo>
                <a:lnTo>
                  <a:pt x="1177190" y="2260354"/>
                </a:lnTo>
                <a:lnTo>
                  <a:pt x="0" y="2260354"/>
                </a:lnTo>
                <a:lnTo>
                  <a:pt x="0" y="0"/>
                </a:lnTo>
                <a:close/>
              </a:path>
            </a:pathLst>
          </a:custGeom>
          <a:blipFill>
            <a:blip r:embed="rId11"/>
            <a:stretch>
              <a:fillRect/>
            </a:stretch>
          </a:blipFill>
        </p:spPr>
      </p:sp>
      <p:sp>
        <p:nvSpPr>
          <p:cNvPr id="15" name="Freeform 15"/>
          <p:cNvSpPr/>
          <p:nvPr/>
        </p:nvSpPr>
        <p:spPr>
          <a:xfrm>
            <a:off x="15497417" y="5405510"/>
            <a:ext cx="1056031" cy="4527966"/>
          </a:xfrm>
          <a:custGeom>
            <a:avLst/>
            <a:gdLst/>
            <a:ahLst/>
            <a:cxnLst/>
            <a:rect l="l" t="t" r="r" b="b"/>
            <a:pathLst>
              <a:path w="1056031" h="4527966">
                <a:moveTo>
                  <a:pt x="0" y="0"/>
                </a:moveTo>
                <a:lnTo>
                  <a:pt x="1056031" y="0"/>
                </a:lnTo>
                <a:lnTo>
                  <a:pt x="1056031" y="4527965"/>
                </a:lnTo>
                <a:lnTo>
                  <a:pt x="0" y="4527965"/>
                </a:lnTo>
                <a:lnTo>
                  <a:pt x="0" y="0"/>
                </a:lnTo>
                <a:close/>
              </a:path>
            </a:pathLst>
          </a:custGeom>
          <a:blipFill>
            <a:blip r:embed="rId12"/>
            <a:stretch>
              <a:fillRect/>
            </a:stretch>
          </a:blipFill>
        </p:spPr>
      </p:sp>
      <p:sp>
        <p:nvSpPr>
          <p:cNvPr id="16" name="Freeform 16"/>
          <p:cNvSpPr/>
          <p:nvPr/>
        </p:nvSpPr>
        <p:spPr>
          <a:xfrm>
            <a:off x="16751214" y="7667075"/>
            <a:ext cx="1496679" cy="2266400"/>
          </a:xfrm>
          <a:custGeom>
            <a:avLst/>
            <a:gdLst/>
            <a:ahLst/>
            <a:cxnLst/>
            <a:rect l="l" t="t" r="r" b="b"/>
            <a:pathLst>
              <a:path w="1496679" h="2266400">
                <a:moveTo>
                  <a:pt x="0" y="0"/>
                </a:moveTo>
                <a:lnTo>
                  <a:pt x="1496679" y="0"/>
                </a:lnTo>
                <a:lnTo>
                  <a:pt x="1496679" y="2266400"/>
                </a:lnTo>
                <a:lnTo>
                  <a:pt x="0" y="2266400"/>
                </a:lnTo>
                <a:lnTo>
                  <a:pt x="0" y="0"/>
                </a:lnTo>
                <a:close/>
              </a:path>
            </a:pathLst>
          </a:custGeom>
          <a:blipFill>
            <a:blip r:embed="rId13"/>
            <a:stretch>
              <a:fillRect/>
            </a:stretch>
          </a:blipFill>
        </p:spPr>
      </p:sp>
      <p:sp>
        <p:nvSpPr>
          <p:cNvPr id="17" name="TextBox 17"/>
          <p:cNvSpPr txBox="1"/>
          <p:nvPr/>
        </p:nvSpPr>
        <p:spPr>
          <a:xfrm>
            <a:off x="3233738" y="1201528"/>
            <a:ext cx="11820525" cy="2383852"/>
          </a:xfrm>
          <a:prstGeom prst="rect">
            <a:avLst/>
          </a:prstGeom>
        </p:spPr>
        <p:txBody>
          <a:bodyPr lIns="0" tIns="0" rIns="0" bIns="0" rtlCol="0" anchor="t">
            <a:spAutoFit/>
          </a:bodyPr>
          <a:lstStyle/>
          <a:p>
            <a:pPr algn="ctr">
              <a:lnSpc>
                <a:spcPts val="3747"/>
              </a:lnSpc>
            </a:pPr>
            <a:r>
              <a:rPr lang="en-US" sz="3437">
                <a:solidFill>
                  <a:srgbClr val="FFFFFF"/>
                </a:solidFill>
                <a:latin typeface="Garet"/>
                <a:ea typeface="Garet"/>
                <a:cs typeface="Garet"/>
                <a:sym typeface="Garet"/>
              </a:rPr>
              <a:t>Tener en cuenta al momento de comenzar estudio : </a:t>
            </a:r>
          </a:p>
          <a:p>
            <a:pPr algn="ctr">
              <a:lnSpc>
                <a:spcPts val="3747"/>
              </a:lnSpc>
            </a:pPr>
            <a:endParaRPr lang="en-US" sz="3437">
              <a:solidFill>
                <a:srgbClr val="FFFFFF"/>
              </a:solidFill>
              <a:latin typeface="Garet"/>
              <a:ea typeface="Garet"/>
              <a:cs typeface="Garet"/>
              <a:sym typeface="Garet"/>
            </a:endParaRPr>
          </a:p>
          <a:p>
            <a:pPr algn="ctr">
              <a:lnSpc>
                <a:spcPts val="3747"/>
              </a:lnSpc>
            </a:pPr>
            <a:r>
              <a:rPr lang="en-US" sz="3437">
                <a:solidFill>
                  <a:srgbClr val="FFFFFF"/>
                </a:solidFill>
                <a:latin typeface="Garet"/>
                <a:ea typeface="Garet"/>
                <a:cs typeface="Garet"/>
                <a:sym typeface="Garet"/>
              </a:rPr>
              <a:t>ÁREA DE ESTUDIO</a:t>
            </a:r>
          </a:p>
          <a:p>
            <a:pPr algn="ctr">
              <a:lnSpc>
                <a:spcPts val="3747"/>
              </a:lnSpc>
            </a:pPr>
            <a:r>
              <a:rPr lang="en-US" sz="3437">
                <a:solidFill>
                  <a:srgbClr val="FFFFFF"/>
                </a:solidFill>
                <a:latin typeface="Garet"/>
                <a:ea typeface="Garet"/>
                <a:cs typeface="Garet"/>
                <a:sym typeface="Garet"/>
              </a:rPr>
              <a:t>ANATOMÍA </a:t>
            </a:r>
          </a:p>
          <a:p>
            <a:pPr algn="ctr">
              <a:lnSpc>
                <a:spcPts val="3747"/>
              </a:lnSpc>
            </a:pPr>
            <a:r>
              <a:rPr lang="en-US" sz="3437">
                <a:solidFill>
                  <a:srgbClr val="FFFFFF"/>
                </a:solidFill>
                <a:latin typeface="Garet"/>
                <a:ea typeface="Garet"/>
                <a:cs typeface="Garet"/>
                <a:sym typeface="Garet"/>
              </a:rPr>
              <a:t>POSICIONAMIENTO</a:t>
            </a:r>
          </a:p>
        </p:txBody>
      </p:sp>
      <p:sp>
        <p:nvSpPr>
          <p:cNvPr id="18" name="TextBox 18"/>
          <p:cNvSpPr txBox="1"/>
          <p:nvPr/>
        </p:nvSpPr>
        <p:spPr>
          <a:xfrm>
            <a:off x="4410137" y="344783"/>
            <a:ext cx="12572603"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DE DEDO</a:t>
            </a:r>
          </a:p>
        </p:txBody>
      </p:sp>
      <p:sp>
        <p:nvSpPr>
          <p:cNvPr id="19" name="TextBox 19"/>
          <p:cNvSpPr txBox="1"/>
          <p:nvPr/>
        </p:nvSpPr>
        <p:spPr>
          <a:xfrm>
            <a:off x="5017250" y="4582795"/>
            <a:ext cx="825350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PLANIFICACIÓN GEOMETRICA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EFF"/>
        </a:solidFill>
        <a:effectLst/>
      </p:bgPr>
    </p:bg>
    <p:spTree>
      <p:nvGrpSpPr>
        <p:cNvPr id="1" name=""/>
        <p:cNvGrpSpPr/>
        <p:nvPr/>
      </p:nvGrpSpPr>
      <p:grpSpPr>
        <a:xfrm>
          <a:off x="0" y="0"/>
          <a:ext cx="0" cy="0"/>
          <a:chOff x="0" y="0"/>
          <a:chExt cx="0" cy="0"/>
        </a:xfrm>
      </p:grpSpPr>
      <p:grpSp>
        <p:nvGrpSpPr>
          <p:cNvPr id="2" name="Group 2"/>
          <p:cNvGrpSpPr/>
          <p:nvPr/>
        </p:nvGrpSpPr>
        <p:grpSpPr>
          <a:xfrm>
            <a:off x="203940" y="4487863"/>
            <a:ext cx="17880119" cy="5455016"/>
            <a:chOff x="0" y="0"/>
            <a:chExt cx="3653323" cy="1114586"/>
          </a:xfrm>
        </p:grpSpPr>
        <p:sp>
          <p:nvSpPr>
            <p:cNvPr id="3" name="Freeform 3"/>
            <p:cNvSpPr/>
            <p:nvPr/>
          </p:nvSpPr>
          <p:spPr>
            <a:xfrm>
              <a:off x="0" y="0"/>
              <a:ext cx="3653323" cy="1114586"/>
            </a:xfrm>
            <a:custGeom>
              <a:avLst/>
              <a:gdLst/>
              <a:ahLst/>
              <a:cxnLst/>
              <a:rect l="l" t="t" r="r" b="b"/>
              <a:pathLst>
                <a:path w="3653323" h="1114586">
                  <a:moveTo>
                    <a:pt x="0" y="0"/>
                  </a:moveTo>
                  <a:lnTo>
                    <a:pt x="3653323" y="0"/>
                  </a:lnTo>
                  <a:lnTo>
                    <a:pt x="3653323" y="1114586"/>
                  </a:lnTo>
                  <a:lnTo>
                    <a:pt x="0" y="1114586"/>
                  </a:lnTo>
                  <a:close/>
                </a:path>
              </a:pathLst>
            </a:custGeom>
            <a:solidFill>
              <a:srgbClr val="1C8EF4"/>
            </a:solidFill>
          </p:spPr>
        </p:sp>
      </p:grpSp>
      <p:grpSp>
        <p:nvGrpSpPr>
          <p:cNvPr id="4" name="Group 4"/>
          <p:cNvGrpSpPr/>
          <p:nvPr/>
        </p:nvGrpSpPr>
        <p:grpSpPr>
          <a:xfrm>
            <a:off x="203940" y="147054"/>
            <a:ext cx="17880119" cy="4082681"/>
            <a:chOff x="0" y="0"/>
            <a:chExt cx="4709167" cy="1075274"/>
          </a:xfrm>
        </p:grpSpPr>
        <p:sp>
          <p:nvSpPr>
            <p:cNvPr id="5" name="Freeform 5"/>
            <p:cNvSpPr/>
            <p:nvPr/>
          </p:nvSpPr>
          <p:spPr>
            <a:xfrm>
              <a:off x="0" y="0"/>
              <a:ext cx="4709167" cy="1075274"/>
            </a:xfrm>
            <a:custGeom>
              <a:avLst/>
              <a:gdLst/>
              <a:ahLst/>
              <a:cxnLst/>
              <a:rect l="l" t="t" r="r" b="b"/>
              <a:pathLst>
                <a:path w="4709167" h="1075274">
                  <a:moveTo>
                    <a:pt x="0" y="0"/>
                  </a:moveTo>
                  <a:lnTo>
                    <a:pt x="4709167" y="0"/>
                  </a:lnTo>
                  <a:lnTo>
                    <a:pt x="4709167" y="1075274"/>
                  </a:lnTo>
                  <a:lnTo>
                    <a:pt x="0" y="1075274"/>
                  </a:lnTo>
                  <a:close/>
                </a:path>
              </a:pathLst>
            </a:custGeom>
            <a:solidFill>
              <a:srgbClr val="013F58"/>
            </a:solidFill>
          </p:spPr>
        </p:sp>
        <p:sp>
          <p:nvSpPr>
            <p:cNvPr id="6" name="TextBox 6"/>
            <p:cNvSpPr txBox="1"/>
            <p:nvPr/>
          </p:nvSpPr>
          <p:spPr>
            <a:xfrm>
              <a:off x="0" y="-38100"/>
              <a:ext cx="4709167" cy="1113374"/>
            </a:xfrm>
            <a:prstGeom prst="rect">
              <a:avLst/>
            </a:prstGeom>
          </p:spPr>
          <p:txBody>
            <a:bodyPr lIns="50800" tIns="50800" rIns="50800" bIns="50800" rtlCol="0" anchor="ctr"/>
            <a:lstStyle/>
            <a:p>
              <a:pPr algn="ctr">
                <a:lnSpc>
                  <a:spcPts val="2799"/>
                </a:lnSpc>
              </a:pPr>
              <a:endParaRPr/>
            </a:p>
          </p:txBody>
        </p:sp>
      </p:grpSp>
      <p:sp>
        <p:nvSpPr>
          <p:cNvPr id="7" name="Freeform 7"/>
          <p:cNvSpPr/>
          <p:nvPr/>
        </p:nvSpPr>
        <p:spPr>
          <a:xfrm>
            <a:off x="1878606" y="440551"/>
            <a:ext cx="3683202" cy="3495687"/>
          </a:xfrm>
          <a:custGeom>
            <a:avLst/>
            <a:gdLst/>
            <a:ahLst/>
            <a:cxnLst/>
            <a:rect l="l" t="t" r="r" b="b"/>
            <a:pathLst>
              <a:path w="3683202" h="3495687">
                <a:moveTo>
                  <a:pt x="0" y="0"/>
                </a:moveTo>
                <a:lnTo>
                  <a:pt x="3683202" y="0"/>
                </a:lnTo>
                <a:lnTo>
                  <a:pt x="3683202" y="3495687"/>
                </a:lnTo>
                <a:lnTo>
                  <a:pt x="0" y="3495687"/>
                </a:lnTo>
                <a:lnTo>
                  <a:pt x="0" y="0"/>
                </a:lnTo>
                <a:close/>
              </a:path>
            </a:pathLst>
          </a:custGeom>
          <a:blipFill>
            <a:blip r:embed="rId2"/>
            <a:stretch>
              <a:fillRect l="-40338" r="-35674"/>
            </a:stretch>
          </a:blipFill>
        </p:spPr>
      </p:sp>
      <p:sp>
        <p:nvSpPr>
          <p:cNvPr id="8" name="Freeform 8"/>
          <p:cNvSpPr/>
          <p:nvPr/>
        </p:nvSpPr>
        <p:spPr>
          <a:xfrm>
            <a:off x="576226" y="4633496"/>
            <a:ext cx="6287962" cy="5163751"/>
          </a:xfrm>
          <a:custGeom>
            <a:avLst/>
            <a:gdLst/>
            <a:ahLst/>
            <a:cxnLst/>
            <a:rect l="l" t="t" r="r" b="b"/>
            <a:pathLst>
              <a:path w="6287962" h="5163751">
                <a:moveTo>
                  <a:pt x="0" y="0"/>
                </a:moveTo>
                <a:lnTo>
                  <a:pt x="6287962" y="0"/>
                </a:lnTo>
                <a:lnTo>
                  <a:pt x="6287962" y="5163750"/>
                </a:lnTo>
                <a:lnTo>
                  <a:pt x="0" y="5163750"/>
                </a:lnTo>
                <a:lnTo>
                  <a:pt x="0" y="0"/>
                </a:lnTo>
                <a:close/>
              </a:path>
            </a:pathLst>
          </a:custGeom>
          <a:blipFill>
            <a:blip r:embed="rId3"/>
            <a:stretch>
              <a:fillRect/>
            </a:stretch>
          </a:blipFill>
        </p:spPr>
      </p:sp>
      <p:sp>
        <p:nvSpPr>
          <p:cNvPr id="9" name="TextBox 9"/>
          <p:cNvSpPr txBox="1"/>
          <p:nvPr/>
        </p:nvSpPr>
        <p:spPr>
          <a:xfrm>
            <a:off x="8539234" y="1403852"/>
            <a:ext cx="8720066" cy="1540510"/>
          </a:xfrm>
          <a:prstGeom prst="rect">
            <a:avLst/>
          </a:prstGeom>
        </p:spPr>
        <p:txBody>
          <a:bodyPr lIns="0" tIns="0" rIns="0" bIns="0" rtlCol="0" anchor="t">
            <a:spAutoFit/>
          </a:bodyPr>
          <a:lstStyle/>
          <a:p>
            <a:pPr algn="l">
              <a:lnSpc>
                <a:spcPts val="6125"/>
              </a:lnSpc>
            </a:pPr>
            <a:r>
              <a:rPr lang="en-US" sz="4900">
                <a:solidFill>
                  <a:srgbClr val="000000"/>
                </a:solidFill>
                <a:latin typeface="Garet"/>
                <a:ea typeface="Garet"/>
                <a:cs typeface="Garet"/>
                <a:sym typeface="Garet"/>
              </a:rPr>
              <a:t>RESONANCIA MAGNÉTICA DE DEDO</a:t>
            </a:r>
          </a:p>
        </p:txBody>
      </p:sp>
      <p:sp>
        <p:nvSpPr>
          <p:cNvPr id="10" name="TextBox 10"/>
          <p:cNvSpPr txBox="1"/>
          <p:nvPr/>
        </p:nvSpPr>
        <p:spPr>
          <a:xfrm>
            <a:off x="7891534" y="5998711"/>
            <a:ext cx="8720066" cy="2312035"/>
          </a:xfrm>
          <a:prstGeom prst="rect">
            <a:avLst/>
          </a:prstGeom>
        </p:spPr>
        <p:txBody>
          <a:bodyPr lIns="0" tIns="0" rIns="0" bIns="0" rtlCol="0" anchor="t">
            <a:spAutoFit/>
          </a:bodyPr>
          <a:lstStyle/>
          <a:p>
            <a:pPr algn="l">
              <a:lnSpc>
                <a:spcPts val="6125"/>
              </a:lnSpc>
            </a:pPr>
            <a:r>
              <a:rPr lang="en-US" sz="4900">
                <a:solidFill>
                  <a:srgbClr val="000000"/>
                </a:solidFill>
                <a:latin typeface="Garet"/>
                <a:ea typeface="Garet"/>
                <a:cs typeface="Garet"/>
                <a:sym typeface="Garet"/>
              </a:rPr>
              <a:t>Rm Dedo Pulgar :</a:t>
            </a:r>
          </a:p>
          <a:p>
            <a:pPr algn="l">
              <a:lnSpc>
                <a:spcPts val="6125"/>
              </a:lnSpc>
            </a:pPr>
            <a:r>
              <a:rPr lang="en-US" sz="4900">
                <a:solidFill>
                  <a:srgbClr val="000000"/>
                </a:solidFill>
                <a:latin typeface="Garet"/>
                <a:ea typeface="Garet"/>
                <a:cs typeface="Garet"/>
                <a:sym typeface="Garet"/>
              </a:rPr>
              <a:t>Cómo posicionamos dedo para evaluación?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30683" y="6342924"/>
            <a:ext cx="3310079" cy="2915376"/>
          </a:xfrm>
          <a:custGeom>
            <a:avLst/>
            <a:gdLst/>
            <a:ahLst/>
            <a:cxnLst/>
            <a:rect l="l" t="t" r="r" b="b"/>
            <a:pathLst>
              <a:path w="3310079" h="2915376">
                <a:moveTo>
                  <a:pt x="0" y="0"/>
                </a:moveTo>
                <a:lnTo>
                  <a:pt x="3310079" y="0"/>
                </a:lnTo>
                <a:lnTo>
                  <a:pt x="3310079" y="2915376"/>
                </a:lnTo>
                <a:lnTo>
                  <a:pt x="0" y="2915376"/>
                </a:lnTo>
                <a:lnTo>
                  <a:pt x="0" y="0"/>
                </a:lnTo>
                <a:close/>
              </a:path>
            </a:pathLst>
          </a:custGeom>
          <a:blipFill>
            <a:blip r:embed="rId2"/>
            <a:stretch>
              <a:fillRect l="-8864" r="-8864"/>
            </a:stretch>
          </a:blipFill>
        </p:spPr>
      </p:sp>
      <p:grpSp>
        <p:nvGrpSpPr>
          <p:cNvPr id="3" name="Group 3"/>
          <p:cNvGrpSpPr/>
          <p:nvPr/>
        </p:nvGrpSpPr>
        <p:grpSpPr>
          <a:xfrm>
            <a:off x="16724843" y="8165"/>
            <a:ext cx="1563157" cy="10287000"/>
            <a:chOff x="0" y="0"/>
            <a:chExt cx="411696" cy="2709333"/>
          </a:xfrm>
        </p:grpSpPr>
        <p:sp>
          <p:nvSpPr>
            <p:cNvPr id="4" name="Freeform 4"/>
            <p:cNvSpPr/>
            <p:nvPr/>
          </p:nvSpPr>
          <p:spPr>
            <a:xfrm>
              <a:off x="0" y="0"/>
              <a:ext cx="411696" cy="2709333"/>
            </a:xfrm>
            <a:custGeom>
              <a:avLst/>
              <a:gdLst/>
              <a:ahLst/>
              <a:cxnLst/>
              <a:rect l="l" t="t" r="r" b="b"/>
              <a:pathLst>
                <a:path w="411696" h="2709333">
                  <a:moveTo>
                    <a:pt x="0" y="0"/>
                  </a:moveTo>
                  <a:lnTo>
                    <a:pt x="411696" y="0"/>
                  </a:lnTo>
                  <a:lnTo>
                    <a:pt x="411696" y="2709333"/>
                  </a:lnTo>
                  <a:lnTo>
                    <a:pt x="0" y="2709333"/>
                  </a:lnTo>
                  <a:close/>
                </a:path>
              </a:pathLst>
            </a:custGeom>
            <a:solidFill>
              <a:srgbClr val="749F6B"/>
            </a:solidFill>
          </p:spPr>
        </p:sp>
        <p:sp>
          <p:nvSpPr>
            <p:cNvPr id="5" name="TextBox 5"/>
            <p:cNvSpPr txBox="1"/>
            <p:nvPr/>
          </p:nvSpPr>
          <p:spPr>
            <a:xfrm>
              <a:off x="0" y="-38100"/>
              <a:ext cx="411696" cy="2747433"/>
            </a:xfrm>
            <a:prstGeom prst="rect">
              <a:avLst/>
            </a:prstGeom>
          </p:spPr>
          <p:txBody>
            <a:bodyPr lIns="50800" tIns="50800" rIns="50800" bIns="50800" rtlCol="0" anchor="ctr"/>
            <a:lstStyle/>
            <a:p>
              <a:pPr algn="ctr">
                <a:lnSpc>
                  <a:spcPts val="2799"/>
                </a:lnSpc>
              </a:pPr>
              <a:endParaRPr/>
            </a:p>
          </p:txBody>
        </p:sp>
      </p:grpSp>
      <p:sp>
        <p:nvSpPr>
          <p:cNvPr id="6" name="TextBox 6"/>
          <p:cNvSpPr txBox="1"/>
          <p:nvPr/>
        </p:nvSpPr>
        <p:spPr>
          <a:xfrm rot="-5400000">
            <a:off x="12660175" y="4550140"/>
            <a:ext cx="9564518" cy="480568"/>
          </a:xfrm>
          <a:prstGeom prst="rect">
            <a:avLst/>
          </a:prstGeom>
        </p:spPr>
        <p:txBody>
          <a:bodyPr lIns="0" tIns="0" rIns="0" bIns="0" rtlCol="0" anchor="t">
            <a:spAutoFit/>
          </a:bodyPr>
          <a:lstStyle/>
          <a:p>
            <a:pPr algn="l">
              <a:lnSpc>
                <a:spcPts val="3962"/>
              </a:lnSpc>
            </a:pPr>
            <a:r>
              <a:rPr lang="en-US" sz="2830" u="sng">
                <a:solidFill>
                  <a:srgbClr val="00132D"/>
                </a:solidFill>
                <a:latin typeface="Garet"/>
                <a:ea typeface="Garet"/>
                <a:cs typeface="Garet"/>
                <a:sym typeface="Garet"/>
              </a:rPr>
              <a:t>Descripción Técnica O-Scan Esaote Bajo Campo</a:t>
            </a:r>
          </a:p>
        </p:txBody>
      </p:sp>
      <p:sp>
        <p:nvSpPr>
          <p:cNvPr id="7" name="TextBox 7"/>
          <p:cNvSpPr txBox="1"/>
          <p:nvPr/>
        </p:nvSpPr>
        <p:spPr>
          <a:xfrm>
            <a:off x="338420" y="4170639"/>
            <a:ext cx="5294606" cy="1732153"/>
          </a:xfrm>
          <a:prstGeom prst="rect">
            <a:avLst/>
          </a:prstGeom>
        </p:spPr>
        <p:txBody>
          <a:bodyPr lIns="0" tIns="0" rIns="0" bIns="0" rtlCol="0" anchor="t">
            <a:spAutoFit/>
          </a:bodyPr>
          <a:lstStyle/>
          <a:p>
            <a:pPr algn="ctr">
              <a:lnSpc>
                <a:spcPts val="6901"/>
              </a:lnSpc>
            </a:pPr>
            <a:r>
              <a:rPr lang="en-US" sz="4929" u="sng">
                <a:solidFill>
                  <a:srgbClr val="00132D"/>
                </a:solidFill>
                <a:latin typeface="Garet"/>
                <a:ea typeface="Garet"/>
                <a:cs typeface="Garet"/>
                <a:sym typeface="Garet"/>
              </a:rPr>
              <a:t>Unidad Magnética</a:t>
            </a:r>
          </a:p>
        </p:txBody>
      </p:sp>
      <p:sp>
        <p:nvSpPr>
          <p:cNvPr id="8" name="TextBox 8"/>
          <p:cNvSpPr txBox="1"/>
          <p:nvPr/>
        </p:nvSpPr>
        <p:spPr>
          <a:xfrm>
            <a:off x="5192702" y="675433"/>
            <a:ext cx="10980201" cy="8760667"/>
          </a:xfrm>
          <a:prstGeom prst="rect">
            <a:avLst/>
          </a:prstGeom>
        </p:spPr>
        <p:txBody>
          <a:bodyPr lIns="0" tIns="0" rIns="0" bIns="0" rtlCol="0" anchor="t">
            <a:spAutoFit/>
          </a:bodyPr>
          <a:lstStyle/>
          <a:p>
            <a:pPr algn="l">
              <a:lnSpc>
                <a:spcPts val="5378"/>
              </a:lnSpc>
            </a:pPr>
            <a:r>
              <a:rPr lang="en-US" sz="3841" b="1">
                <a:solidFill>
                  <a:srgbClr val="00132D"/>
                </a:solidFill>
                <a:latin typeface="Garet Bold"/>
                <a:ea typeface="Garet Bold"/>
                <a:cs typeface="Garet Bold"/>
                <a:sym typeface="Garet Bold"/>
              </a:rPr>
              <a:t>Tipo de Imán : </a:t>
            </a:r>
            <a:r>
              <a:rPr lang="en-US" sz="3841">
                <a:solidFill>
                  <a:srgbClr val="00132D"/>
                </a:solidFill>
                <a:latin typeface="Garet"/>
                <a:ea typeface="Garet"/>
                <a:cs typeface="Garet"/>
                <a:sym typeface="Garet"/>
              </a:rPr>
              <a:t>Permanente de </a:t>
            </a:r>
            <a:r>
              <a:rPr lang="en-US" sz="3841" u="sng">
                <a:solidFill>
                  <a:srgbClr val="00132D"/>
                </a:solidFill>
                <a:latin typeface="Garet"/>
                <a:ea typeface="Garet"/>
                <a:cs typeface="Garet"/>
                <a:sym typeface="Garet"/>
              </a:rPr>
              <a:t>NdFeB </a:t>
            </a:r>
            <a:r>
              <a:rPr lang="en-US" sz="3841">
                <a:solidFill>
                  <a:srgbClr val="00132D"/>
                </a:solidFill>
                <a:latin typeface="Garet"/>
                <a:ea typeface="Garet"/>
                <a:cs typeface="Garet"/>
                <a:sym typeface="Garet"/>
              </a:rPr>
              <a:t>, de geometría cerrada.</a:t>
            </a:r>
          </a:p>
          <a:p>
            <a:pPr algn="l">
              <a:lnSpc>
                <a:spcPts val="5378"/>
              </a:lnSpc>
            </a:pPr>
            <a:endParaRPr lang="en-US" sz="3841">
              <a:solidFill>
                <a:srgbClr val="00132D"/>
              </a:solidFill>
              <a:latin typeface="Garet"/>
              <a:ea typeface="Garet"/>
              <a:cs typeface="Garet"/>
              <a:sym typeface="Garet"/>
            </a:endParaRPr>
          </a:p>
          <a:p>
            <a:pPr algn="l">
              <a:lnSpc>
                <a:spcPts val="5378"/>
              </a:lnSpc>
            </a:pPr>
            <a:r>
              <a:rPr lang="en-US" sz="3841" b="1">
                <a:solidFill>
                  <a:srgbClr val="00132D"/>
                </a:solidFill>
                <a:latin typeface="Garet Bold"/>
                <a:ea typeface="Garet Bold"/>
                <a:cs typeface="Garet Bold"/>
                <a:sym typeface="Garet Bold"/>
              </a:rPr>
              <a:t>Dirección del Campo :</a:t>
            </a:r>
            <a:r>
              <a:rPr lang="en-US" sz="3841">
                <a:solidFill>
                  <a:srgbClr val="00132D"/>
                </a:solidFill>
                <a:latin typeface="Garet"/>
                <a:ea typeface="Garet"/>
                <a:cs typeface="Garet"/>
                <a:sym typeface="Garet"/>
              </a:rPr>
              <a:t> transversal al eje del imán.</a:t>
            </a:r>
          </a:p>
          <a:p>
            <a:pPr algn="l">
              <a:lnSpc>
                <a:spcPts val="5378"/>
              </a:lnSpc>
            </a:pPr>
            <a:endParaRPr lang="en-US" sz="3841">
              <a:solidFill>
                <a:srgbClr val="00132D"/>
              </a:solidFill>
              <a:latin typeface="Garet"/>
              <a:ea typeface="Garet"/>
              <a:cs typeface="Garet"/>
              <a:sym typeface="Garet"/>
            </a:endParaRPr>
          </a:p>
          <a:p>
            <a:pPr algn="l">
              <a:lnSpc>
                <a:spcPts val="5378"/>
              </a:lnSpc>
            </a:pPr>
            <a:r>
              <a:rPr lang="en-US" sz="3841" b="1">
                <a:solidFill>
                  <a:srgbClr val="00132D"/>
                </a:solidFill>
                <a:latin typeface="Garet Bold"/>
                <a:ea typeface="Garet Bold"/>
                <a:cs typeface="Garet Bold"/>
                <a:sym typeface="Garet Bold"/>
              </a:rPr>
              <a:t>Intensidad del Campo Magnético </a:t>
            </a:r>
            <a:r>
              <a:rPr lang="en-US" sz="3841">
                <a:solidFill>
                  <a:srgbClr val="00132D"/>
                </a:solidFill>
                <a:latin typeface="Garet"/>
                <a:ea typeface="Garet"/>
                <a:cs typeface="Garet"/>
                <a:sym typeface="Garet"/>
              </a:rPr>
              <a:t>: 0,31 T</a:t>
            </a:r>
          </a:p>
          <a:p>
            <a:pPr algn="l">
              <a:lnSpc>
                <a:spcPts val="5378"/>
              </a:lnSpc>
            </a:pPr>
            <a:endParaRPr lang="en-US" sz="3841">
              <a:solidFill>
                <a:srgbClr val="00132D"/>
              </a:solidFill>
              <a:latin typeface="Garet"/>
              <a:ea typeface="Garet"/>
              <a:cs typeface="Garet"/>
              <a:sym typeface="Garet"/>
            </a:endParaRPr>
          </a:p>
          <a:p>
            <a:pPr algn="l">
              <a:lnSpc>
                <a:spcPts val="5378"/>
              </a:lnSpc>
            </a:pPr>
            <a:r>
              <a:rPr lang="en-US" sz="3841" b="1">
                <a:solidFill>
                  <a:srgbClr val="00132D"/>
                </a:solidFill>
                <a:latin typeface="Garet Bold"/>
                <a:ea typeface="Garet Bold"/>
                <a:cs typeface="Garet Bold"/>
                <a:sym typeface="Garet Bold"/>
              </a:rPr>
              <a:t>Apantallamiento magnético :</a:t>
            </a:r>
            <a:r>
              <a:rPr lang="en-US" sz="3841">
                <a:solidFill>
                  <a:srgbClr val="00132D"/>
                </a:solidFill>
                <a:latin typeface="Garet"/>
                <a:ea typeface="Garet"/>
                <a:cs typeface="Garet"/>
                <a:sym typeface="Garet"/>
              </a:rPr>
              <a:t> No es necesario </a:t>
            </a:r>
          </a:p>
          <a:p>
            <a:pPr algn="l">
              <a:lnSpc>
                <a:spcPts val="5378"/>
              </a:lnSpc>
            </a:pPr>
            <a:endParaRPr lang="en-US" sz="3841">
              <a:solidFill>
                <a:srgbClr val="00132D"/>
              </a:solidFill>
              <a:latin typeface="Garet"/>
              <a:ea typeface="Garet"/>
              <a:cs typeface="Garet"/>
              <a:sym typeface="Garet"/>
            </a:endParaRPr>
          </a:p>
          <a:p>
            <a:pPr algn="l">
              <a:lnSpc>
                <a:spcPts val="5378"/>
              </a:lnSpc>
            </a:pPr>
            <a:r>
              <a:rPr lang="en-US" sz="3841" b="1">
                <a:solidFill>
                  <a:srgbClr val="00132D"/>
                </a:solidFill>
                <a:latin typeface="Garet Bold"/>
                <a:ea typeface="Garet Bold"/>
                <a:cs typeface="Garet Bold"/>
                <a:sym typeface="Garet Bold"/>
              </a:rPr>
              <a:t>Apertura del Gantry: </a:t>
            </a:r>
            <a:r>
              <a:rPr lang="en-US" sz="3841">
                <a:solidFill>
                  <a:srgbClr val="00132D"/>
                </a:solidFill>
                <a:latin typeface="Garet"/>
                <a:ea typeface="Garet"/>
                <a:cs typeface="Garet"/>
                <a:sym typeface="Garet"/>
              </a:rPr>
              <a:t>Apertura de 39x18cm </a:t>
            </a:r>
          </a:p>
          <a:p>
            <a:pPr algn="l">
              <a:lnSpc>
                <a:spcPts val="5378"/>
              </a:lnSpc>
            </a:pPr>
            <a:r>
              <a:rPr lang="en-US" sz="3841">
                <a:solidFill>
                  <a:srgbClr val="00132D"/>
                </a:solidFill>
                <a:latin typeface="Garet"/>
                <a:ea typeface="Garet"/>
                <a:cs typeface="Garet"/>
                <a:sym typeface="Garet"/>
              </a:rPr>
              <a:t>Medida interna 35x18 cm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EFF"/>
        </a:solidFill>
        <a:effectLst/>
      </p:bgPr>
    </p:bg>
    <p:spTree>
      <p:nvGrpSpPr>
        <p:cNvPr id="1" name=""/>
        <p:cNvGrpSpPr/>
        <p:nvPr/>
      </p:nvGrpSpPr>
      <p:grpSpPr>
        <a:xfrm>
          <a:off x="0" y="0"/>
          <a:ext cx="0" cy="0"/>
          <a:chOff x="0" y="0"/>
          <a:chExt cx="0" cy="0"/>
        </a:xfrm>
      </p:grpSpPr>
      <p:grpSp>
        <p:nvGrpSpPr>
          <p:cNvPr id="2" name="Group 2"/>
          <p:cNvGrpSpPr/>
          <p:nvPr/>
        </p:nvGrpSpPr>
        <p:grpSpPr>
          <a:xfrm>
            <a:off x="203940" y="4633496"/>
            <a:ext cx="17880119" cy="5455016"/>
            <a:chOff x="0" y="0"/>
            <a:chExt cx="3653323" cy="1114586"/>
          </a:xfrm>
        </p:grpSpPr>
        <p:sp>
          <p:nvSpPr>
            <p:cNvPr id="3" name="Freeform 3"/>
            <p:cNvSpPr/>
            <p:nvPr/>
          </p:nvSpPr>
          <p:spPr>
            <a:xfrm>
              <a:off x="0" y="0"/>
              <a:ext cx="3653323" cy="1114586"/>
            </a:xfrm>
            <a:custGeom>
              <a:avLst/>
              <a:gdLst/>
              <a:ahLst/>
              <a:cxnLst/>
              <a:rect l="l" t="t" r="r" b="b"/>
              <a:pathLst>
                <a:path w="3653323" h="1114586">
                  <a:moveTo>
                    <a:pt x="0" y="0"/>
                  </a:moveTo>
                  <a:lnTo>
                    <a:pt x="3653323" y="0"/>
                  </a:lnTo>
                  <a:lnTo>
                    <a:pt x="3653323" y="1114586"/>
                  </a:lnTo>
                  <a:lnTo>
                    <a:pt x="0" y="1114586"/>
                  </a:lnTo>
                  <a:close/>
                </a:path>
              </a:pathLst>
            </a:custGeom>
            <a:solidFill>
              <a:srgbClr val="1C8EF4"/>
            </a:solidFill>
          </p:spPr>
        </p:sp>
      </p:grpSp>
      <p:grpSp>
        <p:nvGrpSpPr>
          <p:cNvPr id="4" name="Group 4"/>
          <p:cNvGrpSpPr/>
          <p:nvPr/>
        </p:nvGrpSpPr>
        <p:grpSpPr>
          <a:xfrm>
            <a:off x="203940" y="147054"/>
            <a:ext cx="17880119" cy="4082681"/>
            <a:chOff x="0" y="0"/>
            <a:chExt cx="4709167" cy="1075274"/>
          </a:xfrm>
        </p:grpSpPr>
        <p:sp>
          <p:nvSpPr>
            <p:cNvPr id="5" name="Freeform 5"/>
            <p:cNvSpPr/>
            <p:nvPr/>
          </p:nvSpPr>
          <p:spPr>
            <a:xfrm>
              <a:off x="0" y="0"/>
              <a:ext cx="4709167" cy="1075274"/>
            </a:xfrm>
            <a:custGeom>
              <a:avLst/>
              <a:gdLst/>
              <a:ahLst/>
              <a:cxnLst/>
              <a:rect l="l" t="t" r="r" b="b"/>
              <a:pathLst>
                <a:path w="4709167" h="1075274">
                  <a:moveTo>
                    <a:pt x="0" y="0"/>
                  </a:moveTo>
                  <a:lnTo>
                    <a:pt x="4709167" y="0"/>
                  </a:lnTo>
                  <a:lnTo>
                    <a:pt x="4709167" y="1075274"/>
                  </a:lnTo>
                  <a:lnTo>
                    <a:pt x="0" y="1075274"/>
                  </a:lnTo>
                  <a:close/>
                </a:path>
              </a:pathLst>
            </a:custGeom>
            <a:solidFill>
              <a:srgbClr val="013F58"/>
            </a:solidFill>
          </p:spPr>
        </p:sp>
        <p:sp>
          <p:nvSpPr>
            <p:cNvPr id="6" name="TextBox 6"/>
            <p:cNvSpPr txBox="1"/>
            <p:nvPr/>
          </p:nvSpPr>
          <p:spPr>
            <a:xfrm>
              <a:off x="0" y="-38100"/>
              <a:ext cx="4709167" cy="1113374"/>
            </a:xfrm>
            <a:prstGeom prst="rect">
              <a:avLst/>
            </a:prstGeom>
          </p:spPr>
          <p:txBody>
            <a:bodyPr lIns="50800" tIns="50800" rIns="50800" bIns="50800" rtlCol="0" anchor="ctr"/>
            <a:lstStyle/>
            <a:p>
              <a:pPr algn="ctr">
                <a:lnSpc>
                  <a:spcPts val="2799"/>
                </a:lnSpc>
              </a:pPr>
              <a:endParaRPr/>
            </a:p>
          </p:txBody>
        </p:sp>
      </p:grpSp>
      <p:sp>
        <p:nvSpPr>
          <p:cNvPr id="7" name="Freeform 7"/>
          <p:cNvSpPr/>
          <p:nvPr/>
        </p:nvSpPr>
        <p:spPr>
          <a:xfrm>
            <a:off x="1878606" y="440551"/>
            <a:ext cx="3683202" cy="3495687"/>
          </a:xfrm>
          <a:custGeom>
            <a:avLst/>
            <a:gdLst/>
            <a:ahLst/>
            <a:cxnLst/>
            <a:rect l="l" t="t" r="r" b="b"/>
            <a:pathLst>
              <a:path w="3683202" h="3495687">
                <a:moveTo>
                  <a:pt x="0" y="0"/>
                </a:moveTo>
                <a:lnTo>
                  <a:pt x="3683202" y="0"/>
                </a:lnTo>
                <a:lnTo>
                  <a:pt x="3683202" y="3495687"/>
                </a:lnTo>
                <a:lnTo>
                  <a:pt x="0" y="3495687"/>
                </a:lnTo>
                <a:lnTo>
                  <a:pt x="0" y="0"/>
                </a:lnTo>
                <a:close/>
              </a:path>
            </a:pathLst>
          </a:custGeom>
          <a:blipFill>
            <a:blip r:embed="rId2"/>
            <a:stretch>
              <a:fillRect l="-40338" r="-35674"/>
            </a:stretch>
          </a:blipFill>
        </p:spPr>
      </p:sp>
      <p:sp>
        <p:nvSpPr>
          <p:cNvPr id="8" name="Freeform 8"/>
          <p:cNvSpPr/>
          <p:nvPr/>
        </p:nvSpPr>
        <p:spPr>
          <a:xfrm>
            <a:off x="576226" y="4633496"/>
            <a:ext cx="6287962" cy="5163751"/>
          </a:xfrm>
          <a:custGeom>
            <a:avLst/>
            <a:gdLst/>
            <a:ahLst/>
            <a:cxnLst/>
            <a:rect l="l" t="t" r="r" b="b"/>
            <a:pathLst>
              <a:path w="6287962" h="5163751">
                <a:moveTo>
                  <a:pt x="0" y="0"/>
                </a:moveTo>
                <a:lnTo>
                  <a:pt x="6287962" y="0"/>
                </a:lnTo>
                <a:lnTo>
                  <a:pt x="6287962" y="5163750"/>
                </a:lnTo>
                <a:lnTo>
                  <a:pt x="0" y="5163750"/>
                </a:lnTo>
                <a:lnTo>
                  <a:pt x="0" y="0"/>
                </a:lnTo>
                <a:close/>
              </a:path>
            </a:pathLst>
          </a:custGeom>
          <a:blipFill>
            <a:blip r:embed="rId3"/>
            <a:stretch>
              <a:fillRect/>
            </a:stretch>
          </a:blipFill>
        </p:spPr>
      </p:sp>
      <p:sp>
        <p:nvSpPr>
          <p:cNvPr id="9" name="Freeform 9"/>
          <p:cNvSpPr/>
          <p:nvPr/>
        </p:nvSpPr>
        <p:spPr>
          <a:xfrm>
            <a:off x="7382971" y="5365851"/>
            <a:ext cx="2769725" cy="3699041"/>
          </a:xfrm>
          <a:custGeom>
            <a:avLst/>
            <a:gdLst/>
            <a:ahLst/>
            <a:cxnLst/>
            <a:rect l="l" t="t" r="r" b="b"/>
            <a:pathLst>
              <a:path w="2769725" h="3699041">
                <a:moveTo>
                  <a:pt x="0" y="0"/>
                </a:moveTo>
                <a:lnTo>
                  <a:pt x="2769725" y="0"/>
                </a:lnTo>
                <a:lnTo>
                  <a:pt x="2769725" y="3699040"/>
                </a:lnTo>
                <a:lnTo>
                  <a:pt x="0" y="3699040"/>
                </a:lnTo>
                <a:lnTo>
                  <a:pt x="0" y="0"/>
                </a:lnTo>
                <a:close/>
              </a:path>
            </a:pathLst>
          </a:custGeom>
          <a:blipFill>
            <a:blip r:embed="rId4"/>
            <a:stretch>
              <a:fillRect/>
            </a:stretch>
          </a:blipFill>
        </p:spPr>
      </p:sp>
      <p:sp>
        <p:nvSpPr>
          <p:cNvPr id="10" name="Freeform 10"/>
          <p:cNvSpPr/>
          <p:nvPr/>
        </p:nvSpPr>
        <p:spPr>
          <a:xfrm>
            <a:off x="13291442" y="5365851"/>
            <a:ext cx="2990476" cy="3699041"/>
          </a:xfrm>
          <a:custGeom>
            <a:avLst/>
            <a:gdLst/>
            <a:ahLst/>
            <a:cxnLst/>
            <a:rect l="l" t="t" r="r" b="b"/>
            <a:pathLst>
              <a:path w="2990476" h="3699041">
                <a:moveTo>
                  <a:pt x="0" y="0"/>
                </a:moveTo>
                <a:lnTo>
                  <a:pt x="2990477" y="0"/>
                </a:lnTo>
                <a:lnTo>
                  <a:pt x="2990477" y="3699040"/>
                </a:lnTo>
                <a:lnTo>
                  <a:pt x="0" y="3699040"/>
                </a:lnTo>
                <a:lnTo>
                  <a:pt x="0" y="0"/>
                </a:lnTo>
                <a:close/>
              </a:path>
            </a:pathLst>
          </a:custGeom>
          <a:blipFill>
            <a:blip r:embed="rId5"/>
            <a:stretch>
              <a:fillRect/>
            </a:stretch>
          </a:blipFill>
        </p:spPr>
      </p:sp>
      <p:sp>
        <p:nvSpPr>
          <p:cNvPr id="11" name="Freeform 11"/>
          <p:cNvSpPr/>
          <p:nvPr/>
        </p:nvSpPr>
        <p:spPr>
          <a:xfrm>
            <a:off x="10438446" y="5365851"/>
            <a:ext cx="2624396" cy="3699041"/>
          </a:xfrm>
          <a:custGeom>
            <a:avLst/>
            <a:gdLst/>
            <a:ahLst/>
            <a:cxnLst/>
            <a:rect l="l" t="t" r="r" b="b"/>
            <a:pathLst>
              <a:path w="2624396" h="3699041">
                <a:moveTo>
                  <a:pt x="0" y="0"/>
                </a:moveTo>
                <a:lnTo>
                  <a:pt x="2624396" y="0"/>
                </a:lnTo>
                <a:lnTo>
                  <a:pt x="2624396" y="3699040"/>
                </a:lnTo>
                <a:lnTo>
                  <a:pt x="0" y="3699040"/>
                </a:lnTo>
                <a:lnTo>
                  <a:pt x="0" y="0"/>
                </a:lnTo>
                <a:close/>
              </a:path>
            </a:pathLst>
          </a:custGeom>
          <a:blipFill>
            <a:blip r:embed="rId6"/>
            <a:stretch>
              <a:fillRect/>
            </a:stretch>
          </a:blipFill>
        </p:spPr>
      </p:sp>
      <p:sp>
        <p:nvSpPr>
          <p:cNvPr id="12" name="TextBox 12"/>
          <p:cNvSpPr txBox="1"/>
          <p:nvPr/>
        </p:nvSpPr>
        <p:spPr>
          <a:xfrm>
            <a:off x="8539234" y="1403852"/>
            <a:ext cx="8720066" cy="1540510"/>
          </a:xfrm>
          <a:prstGeom prst="rect">
            <a:avLst/>
          </a:prstGeom>
        </p:spPr>
        <p:txBody>
          <a:bodyPr lIns="0" tIns="0" rIns="0" bIns="0" rtlCol="0" anchor="t">
            <a:spAutoFit/>
          </a:bodyPr>
          <a:lstStyle/>
          <a:p>
            <a:pPr algn="l">
              <a:lnSpc>
                <a:spcPts val="6125"/>
              </a:lnSpc>
            </a:pPr>
            <a:r>
              <a:rPr lang="en-US" sz="4900">
                <a:solidFill>
                  <a:srgbClr val="000000"/>
                </a:solidFill>
                <a:latin typeface="Garet"/>
                <a:ea typeface="Garet"/>
                <a:cs typeface="Garet"/>
                <a:sym typeface="Garet"/>
              </a:rPr>
              <a:t>RESONANCIA MAGNÉTICA DE DEDO</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CC0DF">
                <a:alpha val="100000"/>
              </a:srgbClr>
            </a:gs>
            <a:gs pos="100000">
              <a:srgbClr val="FFDE59">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5279067" y="5143500"/>
            <a:ext cx="3119767" cy="4114800"/>
          </a:xfrm>
          <a:custGeom>
            <a:avLst/>
            <a:gdLst/>
            <a:ahLst/>
            <a:cxnLst/>
            <a:rect l="l" t="t" r="r" b="b"/>
            <a:pathLst>
              <a:path w="3119767" h="4114800">
                <a:moveTo>
                  <a:pt x="0" y="0"/>
                </a:moveTo>
                <a:lnTo>
                  <a:pt x="3119766" y="0"/>
                </a:lnTo>
                <a:lnTo>
                  <a:pt x="3119766"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9511319" y="1799085"/>
            <a:ext cx="3097322" cy="4114800"/>
          </a:xfrm>
          <a:custGeom>
            <a:avLst/>
            <a:gdLst/>
            <a:ahLst/>
            <a:cxnLst/>
            <a:rect l="l" t="t" r="r" b="b"/>
            <a:pathLst>
              <a:path w="3097322" h="4114800">
                <a:moveTo>
                  <a:pt x="0" y="0"/>
                </a:moveTo>
                <a:lnTo>
                  <a:pt x="3097322" y="0"/>
                </a:lnTo>
                <a:lnTo>
                  <a:pt x="309732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3380166" y="5143500"/>
            <a:ext cx="3643468" cy="4114800"/>
          </a:xfrm>
          <a:custGeom>
            <a:avLst/>
            <a:gdLst/>
            <a:ahLst/>
            <a:cxnLst/>
            <a:rect l="l" t="t" r="r" b="b"/>
            <a:pathLst>
              <a:path w="3643468" h="4114800">
                <a:moveTo>
                  <a:pt x="0" y="0"/>
                </a:moveTo>
                <a:lnTo>
                  <a:pt x="3643468" y="0"/>
                </a:lnTo>
                <a:lnTo>
                  <a:pt x="364346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761035" y="1028700"/>
            <a:ext cx="4116729" cy="4885185"/>
          </a:xfrm>
          <a:custGeom>
            <a:avLst/>
            <a:gdLst/>
            <a:ahLst/>
            <a:cxnLst/>
            <a:rect l="l" t="t" r="r" b="b"/>
            <a:pathLst>
              <a:path w="4116729" h="4885185">
                <a:moveTo>
                  <a:pt x="0" y="0"/>
                </a:moveTo>
                <a:lnTo>
                  <a:pt x="4116730" y="0"/>
                </a:lnTo>
                <a:lnTo>
                  <a:pt x="4116730" y="4885185"/>
                </a:lnTo>
                <a:lnTo>
                  <a:pt x="0" y="4885185"/>
                </a:lnTo>
                <a:lnTo>
                  <a:pt x="0" y="0"/>
                </a:lnTo>
                <a:close/>
              </a:path>
            </a:pathLst>
          </a:custGeom>
          <a:blipFill>
            <a:blip r:embed="rId8"/>
            <a:stretch>
              <a:fillRect/>
            </a:stretch>
          </a:blipFill>
        </p:spPr>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C8EF4"/>
        </a:solidFill>
        <a:effectLst/>
      </p:bgPr>
    </p:bg>
    <p:spTree>
      <p:nvGrpSpPr>
        <p:cNvPr id="1" name=""/>
        <p:cNvGrpSpPr/>
        <p:nvPr/>
      </p:nvGrpSpPr>
      <p:grpSpPr>
        <a:xfrm>
          <a:off x="0" y="0"/>
          <a:ext cx="0" cy="0"/>
          <a:chOff x="0" y="0"/>
          <a:chExt cx="0" cy="0"/>
        </a:xfrm>
      </p:grpSpPr>
      <p:grpSp>
        <p:nvGrpSpPr>
          <p:cNvPr id="2" name="Group 2"/>
          <p:cNvGrpSpPr/>
          <p:nvPr/>
        </p:nvGrpSpPr>
        <p:grpSpPr>
          <a:xfrm>
            <a:off x="0" y="1194353"/>
            <a:ext cx="15785164" cy="7898294"/>
            <a:chOff x="0" y="0"/>
            <a:chExt cx="4157410" cy="2080209"/>
          </a:xfrm>
        </p:grpSpPr>
        <p:sp>
          <p:nvSpPr>
            <p:cNvPr id="3" name="Freeform 3"/>
            <p:cNvSpPr/>
            <p:nvPr/>
          </p:nvSpPr>
          <p:spPr>
            <a:xfrm>
              <a:off x="0" y="0"/>
              <a:ext cx="4157409" cy="2080209"/>
            </a:xfrm>
            <a:custGeom>
              <a:avLst/>
              <a:gdLst/>
              <a:ahLst/>
              <a:cxnLst/>
              <a:rect l="l" t="t" r="r" b="b"/>
              <a:pathLst>
                <a:path w="4157409" h="2080209">
                  <a:moveTo>
                    <a:pt x="0" y="0"/>
                  </a:moveTo>
                  <a:lnTo>
                    <a:pt x="4157409" y="0"/>
                  </a:lnTo>
                  <a:lnTo>
                    <a:pt x="4157409" y="2080209"/>
                  </a:lnTo>
                  <a:lnTo>
                    <a:pt x="0" y="2080209"/>
                  </a:lnTo>
                  <a:close/>
                </a:path>
              </a:pathLst>
            </a:custGeom>
            <a:solidFill>
              <a:srgbClr val="076286"/>
            </a:solidFill>
          </p:spPr>
        </p:sp>
        <p:sp>
          <p:nvSpPr>
            <p:cNvPr id="4" name="TextBox 4"/>
            <p:cNvSpPr txBox="1"/>
            <p:nvPr/>
          </p:nvSpPr>
          <p:spPr>
            <a:xfrm>
              <a:off x="0" y="-38100"/>
              <a:ext cx="4157410" cy="2118309"/>
            </a:xfrm>
            <a:prstGeom prst="rect">
              <a:avLst/>
            </a:prstGeom>
          </p:spPr>
          <p:txBody>
            <a:bodyPr lIns="50800" tIns="50800" rIns="50800" bIns="50800" rtlCol="0" anchor="ctr"/>
            <a:lstStyle/>
            <a:p>
              <a:pPr algn="ctr">
                <a:lnSpc>
                  <a:spcPts val="2799"/>
                </a:lnSpc>
              </a:pPr>
              <a:endParaRPr/>
            </a:p>
          </p:txBody>
        </p:sp>
      </p:grpSp>
      <p:sp>
        <p:nvSpPr>
          <p:cNvPr id="5" name="AutoShape 5"/>
          <p:cNvSpPr/>
          <p:nvPr/>
        </p:nvSpPr>
        <p:spPr>
          <a:xfrm>
            <a:off x="0" y="9068834"/>
            <a:ext cx="15785164" cy="0"/>
          </a:xfrm>
          <a:prstGeom prst="line">
            <a:avLst/>
          </a:prstGeom>
          <a:ln w="47625" cap="flat">
            <a:solidFill>
              <a:srgbClr val="FFFFFF"/>
            </a:solidFill>
            <a:prstDash val="solid"/>
            <a:headEnd type="none" w="sm" len="sm"/>
            <a:tailEnd type="none" w="sm" len="sm"/>
          </a:ln>
        </p:spPr>
      </p:sp>
      <p:sp>
        <p:nvSpPr>
          <p:cNvPr id="6" name="AutoShape 6"/>
          <p:cNvSpPr/>
          <p:nvPr/>
        </p:nvSpPr>
        <p:spPr>
          <a:xfrm>
            <a:off x="0" y="1194353"/>
            <a:ext cx="15785164" cy="0"/>
          </a:xfrm>
          <a:prstGeom prst="line">
            <a:avLst/>
          </a:prstGeom>
          <a:ln w="47625" cap="flat">
            <a:solidFill>
              <a:srgbClr val="FFFFFF"/>
            </a:solidFill>
            <a:prstDash val="solid"/>
            <a:headEnd type="none" w="sm" len="sm"/>
            <a:tailEnd type="none" w="sm" len="sm"/>
          </a:ln>
        </p:spPr>
      </p:sp>
      <p:pic>
        <p:nvPicPr>
          <p:cNvPr id="7" name="Picture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8126512" y="5022581"/>
            <a:ext cx="2613315" cy="3908804"/>
          </a:xfrm>
          <a:prstGeom prst="rect">
            <a:avLst/>
          </a:prstGeom>
        </p:spPr>
      </p:pic>
      <p:sp>
        <p:nvSpPr>
          <p:cNvPr id="8" name="Freeform 8"/>
          <p:cNvSpPr/>
          <p:nvPr/>
        </p:nvSpPr>
        <p:spPr>
          <a:xfrm>
            <a:off x="11360373" y="6008924"/>
            <a:ext cx="5443293" cy="3636486"/>
          </a:xfrm>
          <a:custGeom>
            <a:avLst/>
            <a:gdLst/>
            <a:ahLst/>
            <a:cxnLst/>
            <a:rect l="l" t="t" r="r" b="b"/>
            <a:pathLst>
              <a:path w="5443293" h="3636486">
                <a:moveTo>
                  <a:pt x="0" y="0"/>
                </a:moveTo>
                <a:lnTo>
                  <a:pt x="5443294" y="0"/>
                </a:lnTo>
                <a:lnTo>
                  <a:pt x="5443294" y="3636485"/>
                </a:lnTo>
                <a:lnTo>
                  <a:pt x="0" y="3636485"/>
                </a:lnTo>
                <a:lnTo>
                  <a:pt x="0" y="0"/>
                </a:lnTo>
                <a:close/>
              </a:path>
            </a:pathLst>
          </a:custGeom>
          <a:blipFill>
            <a:blip r:embed="rId5"/>
            <a:stretch>
              <a:fillRect/>
            </a:stretch>
          </a:blipFill>
        </p:spPr>
      </p:sp>
      <p:sp>
        <p:nvSpPr>
          <p:cNvPr id="9" name="TextBox 9"/>
          <p:cNvSpPr txBox="1"/>
          <p:nvPr/>
        </p:nvSpPr>
        <p:spPr>
          <a:xfrm>
            <a:off x="1010306" y="3216006"/>
            <a:ext cx="13531142" cy="1397000"/>
          </a:xfrm>
          <a:prstGeom prst="rect">
            <a:avLst/>
          </a:prstGeom>
        </p:spPr>
        <p:txBody>
          <a:bodyPr lIns="0" tIns="0" rIns="0" bIns="0" rtlCol="0" anchor="t">
            <a:spAutoFit/>
          </a:bodyPr>
          <a:lstStyle/>
          <a:p>
            <a:pPr algn="l">
              <a:lnSpc>
                <a:spcPts val="2799"/>
              </a:lnSpc>
            </a:pPr>
            <a:r>
              <a:rPr lang="en-US" sz="1999">
                <a:solidFill>
                  <a:srgbClr val="FFFFFF"/>
                </a:solidFill>
                <a:latin typeface="Open Sans"/>
                <a:ea typeface="Open Sans"/>
                <a:cs typeface="Open Sans"/>
                <a:sym typeface="Open Sans"/>
              </a:rPr>
              <a:t>La resonancia magnética (RM) cuenta con una ventaja significativa en comparación con otras técnicas de diagnóstico por imágenes no invasivas convencionales.</a:t>
            </a:r>
          </a:p>
          <a:p>
            <a:pPr algn="l">
              <a:lnSpc>
                <a:spcPts val="2799"/>
              </a:lnSpc>
            </a:pPr>
            <a:r>
              <a:rPr lang="en-US" sz="1999">
                <a:solidFill>
                  <a:srgbClr val="FFFFFF"/>
                </a:solidFill>
                <a:latin typeface="Open Sans"/>
                <a:ea typeface="Open Sans"/>
                <a:cs typeface="Open Sans"/>
                <a:sym typeface="Open Sans"/>
              </a:rPr>
              <a:t> La RM proporciona imágenes precisas y detalladas, lo que la convierte en una herramienta valiosa para procedimientos quirúrgicos.</a:t>
            </a:r>
          </a:p>
        </p:txBody>
      </p:sp>
      <p:sp>
        <p:nvSpPr>
          <p:cNvPr id="10" name="TextBox 10"/>
          <p:cNvSpPr txBox="1"/>
          <p:nvPr/>
        </p:nvSpPr>
        <p:spPr>
          <a:xfrm>
            <a:off x="981373" y="1702801"/>
            <a:ext cx="8115300" cy="1113155"/>
          </a:xfrm>
          <a:prstGeom prst="rect">
            <a:avLst/>
          </a:prstGeom>
        </p:spPr>
        <p:txBody>
          <a:bodyPr lIns="0" tIns="0" rIns="0" bIns="0" rtlCol="0" anchor="t">
            <a:spAutoFit/>
          </a:bodyPr>
          <a:lstStyle/>
          <a:p>
            <a:pPr algn="l">
              <a:lnSpc>
                <a:spcPts val="4359"/>
              </a:lnSpc>
            </a:pPr>
            <a:r>
              <a:rPr lang="en-US" sz="3999">
                <a:solidFill>
                  <a:srgbClr val="FFFFFF"/>
                </a:solidFill>
                <a:latin typeface="Garet"/>
                <a:ea typeface="Garet"/>
                <a:cs typeface="Garet"/>
                <a:sym typeface="Garet"/>
              </a:rPr>
              <a:t>RESONANCIA MAGNÉTICA DE RODILLA</a:t>
            </a:r>
          </a:p>
        </p:txBody>
      </p:sp>
      <p:sp>
        <p:nvSpPr>
          <p:cNvPr id="11" name="TextBox 11"/>
          <p:cNvSpPr txBox="1"/>
          <p:nvPr/>
        </p:nvSpPr>
        <p:spPr>
          <a:xfrm>
            <a:off x="2953353" y="5051156"/>
            <a:ext cx="3757547" cy="356235"/>
          </a:xfrm>
          <a:prstGeom prst="rect">
            <a:avLst/>
          </a:prstGeom>
        </p:spPr>
        <p:txBody>
          <a:bodyPr lIns="0" tIns="0" rIns="0" bIns="0" rtlCol="0" anchor="t">
            <a:spAutoFit/>
          </a:bodyPr>
          <a:lstStyle/>
          <a:p>
            <a:pPr algn="l">
              <a:lnSpc>
                <a:spcPts val="2999"/>
              </a:lnSpc>
            </a:pPr>
            <a:r>
              <a:rPr lang="en-US" sz="2399" b="1">
                <a:solidFill>
                  <a:srgbClr val="FFFFFF"/>
                </a:solidFill>
                <a:latin typeface="Garet Bold"/>
                <a:ea typeface="Garet Bold"/>
                <a:cs typeface="Garet Bold"/>
                <a:sym typeface="Garet Bold"/>
              </a:rPr>
              <a:t>Patologias Frecuentes </a:t>
            </a:r>
          </a:p>
        </p:txBody>
      </p:sp>
      <p:sp>
        <p:nvSpPr>
          <p:cNvPr id="12" name="TextBox 12"/>
          <p:cNvSpPr txBox="1"/>
          <p:nvPr/>
        </p:nvSpPr>
        <p:spPr>
          <a:xfrm>
            <a:off x="2755676" y="5772260"/>
            <a:ext cx="5700594" cy="3159125"/>
          </a:xfrm>
          <a:prstGeom prst="rect">
            <a:avLst/>
          </a:prstGeom>
        </p:spPr>
        <p:txBody>
          <a:bodyPr lIns="0" tIns="0" rIns="0" bIns="0" rtlCol="0" anchor="t">
            <a:spAutoFit/>
          </a:bodyPr>
          <a:lstStyle/>
          <a:p>
            <a:pPr marL="431797" lvl="1" indent="-215899" algn="l">
              <a:lnSpc>
                <a:spcPts val="2799"/>
              </a:lnSpc>
              <a:buFont typeface="Arial"/>
              <a:buChar char="•"/>
            </a:pPr>
            <a:r>
              <a:rPr lang="en-US" sz="1999">
                <a:solidFill>
                  <a:srgbClr val="FFFFFF"/>
                </a:solidFill>
                <a:latin typeface="Open Sans"/>
                <a:ea typeface="Open Sans"/>
                <a:cs typeface="Open Sans"/>
                <a:sym typeface="Open Sans"/>
              </a:rPr>
              <a:t>Lesión Meniscal</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Lesión Lig cruzados </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Lesión Lig laterales</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Lesión T. Ronduliano ,T. Cuadriceps </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Lesión de los cartilagos </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Condromalacia de Rotula</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Osteocondrosis disecante</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Quiste Backer</a:t>
            </a:r>
          </a:p>
          <a:p>
            <a:pPr algn="l">
              <a:lnSpc>
                <a:spcPts val="2799"/>
              </a:lnSpc>
            </a:pPr>
            <a:endParaRPr lang="en-US" sz="1999">
              <a:solidFill>
                <a:srgbClr val="FFFFFF"/>
              </a:solidFill>
              <a:latin typeface="Open Sans"/>
              <a:ea typeface="Open Sans"/>
              <a:cs typeface="Open Sans"/>
              <a:sym typeface="Open Sans"/>
            </a:endParaRPr>
          </a:p>
        </p:txBody>
      </p:sp>
    </p:spTree>
  </p:cSld>
  <p:clrMapOvr>
    <a:masterClrMapping/>
  </p:clrMapOvr>
  <p:timing>
    <p:tnLst>
      <p:par>
        <p:cTn id="1" dur="indefinite" restart="never" nodeType="tmRoot">
          <p:childTnLst>
            <p:video>
              <p:cMediaNode vol="0">
                <p:cTn id="2" fill="hold" display="0">
                  <p:stCondLst>
                    <p:cond delay="indefinite"/>
                  </p:stCondLst>
                </p:cTn>
                <p:tgtEl>
                  <p:spTgt spid="7"/>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4434111"/>
            <a:chOff x="0" y="0"/>
            <a:chExt cx="4816593" cy="1167832"/>
          </a:xfrm>
        </p:grpSpPr>
        <p:sp>
          <p:nvSpPr>
            <p:cNvPr id="3" name="Freeform 3"/>
            <p:cNvSpPr/>
            <p:nvPr/>
          </p:nvSpPr>
          <p:spPr>
            <a:xfrm>
              <a:off x="0" y="0"/>
              <a:ext cx="4816592" cy="1167832"/>
            </a:xfrm>
            <a:custGeom>
              <a:avLst/>
              <a:gdLst/>
              <a:ahLst/>
              <a:cxnLst/>
              <a:rect l="l" t="t" r="r" b="b"/>
              <a:pathLst>
                <a:path w="4816592" h="1167832">
                  <a:moveTo>
                    <a:pt x="0" y="0"/>
                  </a:moveTo>
                  <a:lnTo>
                    <a:pt x="4816592" y="0"/>
                  </a:lnTo>
                  <a:lnTo>
                    <a:pt x="4816592" y="1167832"/>
                  </a:lnTo>
                  <a:lnTo>
                    <a:pt x="0" y="1167832"/>
                  </a:lnTo>
                  <a:close/>
                </a:path>
              </a:pathLst>
            </a:custGeom>
            <a:solidFill>
              <a:srgbClr val="1C8EF4"/>
            </a:solidFill>
          </p:spPr>
        </p:sp>
        <p:sp>
          <p:nvSpPr>
            <p:cNvPr id="4" name="TextBox 4"/>
            <p:cNvSpPr txBox="1"/>
            <p:nvPr/>
          </p:nvSpPr>
          <p:spPr>
            <a:xfrm>
              <a:off x="0" y="-38100"/>
              <a:ext cx="4816593" cy="1205932"/>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257175" y="87608"/>
            <a:ext cx="1781978" cy="2651317"/>
          </a:xfrm>
          <a:custGeom>
            <a:avLst/>
            <a:gdLst/>
            <a:ahLst/>
            <a:cxnLst/>
            <a:rect l="l" t="t" r="r" b="b"/>
            <a:pathLst>
              <a:path w="1781978" h="2651317">
                <a:moveTo>
                  <a:pt x="0" y="0"/>
                </a:moveTo>
                <a:lnTo>
                  <a:pt x="1781978" y="0"/>
                </a:lnTo>
                <a:lnTo>
                  <a:pt x="1781978"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1936282" y="1155150"/>
            <a:ext cx="13754100" cy="2770505"/>
          </a:xfrm>
          <a:prstGeom prst="rect">
            <a:avLst/>
          </a:prstGeom>
        </p:spPr>
        <p:txBody>
          <a:bodyPr lIns="0" tIns="0" rIns="0" bIns="0" rtlCol="0" anchor="t">
            <a:spAutoFit/>
          </a:bodyPr>
          <a:lstStyle/>
          <a:p>
            <a:pPr algn="ctr">
              <a:lnSpc>
                <a:spcPts val="4359"/>
              </a:lnSpc>
            </a:pPr>
            <a:r>
              <a:rPr lang="en-US" sz="3999">
                <a:solidFill>
                  <a:srgbClr val="FFFFFF"/>
                </a:solidFill>
                <a:latin typeface="Garet"/>
                <a:ea typeface="Garet"/>
                <a:cs typeface="Garet"/>
                <a:sym typeface="Garet"/>
              </a:rPr>
              <a:t>Tener en cuenta al momento de comenzar estudio : </a:t>
            </a:r>
          </a:p>
          <a:p>
            <a:pPr algn="ctr">
              <a:lnSpc>
                <a:spcPts val="4359"/>
              </a:lnSpc>
            </a:pPr>
            <a:endParaRPr lang="en-US" sz="3999">
              <a:solidFill>
                <a:srgbClr val="FFFFFF"/>
              </a:solidFill>
              <a:latin typeface="Garet"/>
              <a:ea typeface="Garet"/>
              <a:cs typeface="Garet"/>
              <a:sym typeface="Garet"/>
            </a:endParaRPr>
          </a:p>
          <a:p>
            <a:pPr algn="ctr">
              <a:lnSpc>
                <a:spcPts val="4359"/>
              </a:lnSpc>
            </a:pPr>
            <a:r>
              <a:rPr lang="en-US" sz="3999">
                <a:solidFill>
                  <a:srgbClr val="FFFFFF"/>
                </a:solidFill>
                <a:latin typeface="Garet"/>
                <a:ea typeface="Garet"/>
                <a:cs typeface="Garet"/>
                <a:sym typeface="Garet"/>
              </a:rPr>
              <a:t>ÁREA DE ESTUDIO</a:t>
            </a:r>
          </a:p>
          <a:p>
            <a:pPr algn="ctr">
              <a:lnSpc>
                <a:spcPts val="4359"/>
              </a:lnSpc>
            </a:pPr>
            <a:r>
              <a:rPr lang="en-US" sz="3999">
                <a:solidFill>
                  <a:srgbClr val="FFFFFF"/>
                </a:solidFill>
                <a:latin typeface="Garet"/>
                <a:ea typeface="Garet"/>
                <a:cs typeface="Garet"/>
                <a:sym typeface="Garet"/>
              </a:rPr>
              <a:t>ANATOMÍA </a:t>
            </a:r>
          </a:p>
          <a:p>
            <a:pPr algn="ctr">
              <a:lnSpc>
                <a:spcPts val="4359"/>
              </a:lnSpc>
            </a:pPr>
            <a:r>
              <a:rPr lang="en-US" sz="3999">
                <a:solidFill>
                  <a:srgbClr val="FFFFFF"/>
                </a:solidFill>
                <a:latin typeface="Garet"/>
                <a:ea typeface="Garet"/>
                <a:cs typeface="Garet"/>
                <a:sym typeface="Garet"/>
              </a:rPr>
              <a:t>POSICIONAMIENTO</a:t>
            </a:r>
          </a:p>
        </p:txBody>
      </p:sp>
      <p:sp>
        <p:nvSpPr>
          <p:cNvPr id="7" name="Freeform 7"/>
          <p:cNvSpPr/>
          <p:nvPr/>
        </p:nvSpPr>
        <p:spPr>
          <a:xfrm rot="-10800000">
            <a:off x="15329557" y="934063"/>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7360933" y="5447665"/>
            <a:ext cx="2966604" cy="4100112"/>
          </a:xfrm>
          <a:custGeom>
            <a:avLst/>
            <a:gdLst/>
            <a:ahLst/>
            <a:cxnLst/>
            <a:rect l="l" t="t" r="r" b="b"/>
            <a:pathLst>
              <a:path w="2966604" h="4100112">
                <a:moveTo>
                  <a:pt x="0" y="0"/>
                </a:moveTo>
                <a:lnTo>
                  <a:pt x="2966604" y="0"/>
                </a:lnTo>
                <a:lnTo>
                  <a:pt x="2966604" y="4100112"/>
                </a:lnTo>
                <a:lnTo>
                  <a:pt x="0" y="4100112"/>
                </a:lnTo>
                <a:lnTo>
                  <a:pt x="0" y="0"/>
                </a:lnTo>
                <a:close/>
              </a:path>
            </a:pathLst>
          </a:custGeom>
          <a:blipFill>
            <a:blip r:embed="rId4"/>
            <a:stretch>
              <a:fillRect/>
            </a:stretch>
          </a:blipFill>
        </p:spPr>
      </p:sp>
      <p:sp>
        <p:nvSpPr>
          <p:cNvPr id="9" name="Freeform 9"/>
          <p:cNvSpPr/>
          <p:nvPr/>
        </p:nvSpPr>
        <p:spPr>
          <a:xfrm>
            <a:off x="5769559" y="7159180"/>
            <a:ext cx="1315149" cy="1315149"/>
          </a:xfrm>
          <a:custGeom>
            <a:avLst/>
            <a:gdLst/>
            <a:ahLst/>
            <a:cxnLst/>
            <a:rect l="l" t="t" r="r" b="b"/>
            <a:pathLst>
              <a:path w="1315149" h="1315149">
                <a:moveTo>
                  <a:pt x="0" y="0"/>
                </a:moveTo>
                <a:lnTo>
                  <a:pt x="1315149" y="0"/>
                </a:lnTo>
                <a:lnTo>
                  <a:pt x="1315149" y="1315149"/>
                </a:lnTo>
                <a:lnTo>
                  <a:pt x="0" y="13151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474376" y="6515613"/>
            <a:ext cx="2923813" cy="2923813"/>
          </a:xfrm>
          <a:custGeom>
            <a:avLst/>
            <a:gdLst/>
            <a:ahLst/>
            <a:cxnLst/>
            <a:rect l="l" t="t" r="r" b="b"/>
            <a:pathLst>
              <a:path w="2923813" h="2923813">
                <a:moveTo>
                  <a:pt x="0" y="0"/>
                </a:moveTo>
                <a:lnTo>
                  <a:pt x="2923813" y="0"/>
                </a:lnTo>
                <a:lnTo>
                  <a:pt x="2923813" y="2923812"/>
                </a:lnTo>
                <a:lnTo>
                  <a:pt x="0" y="2923812"/>
                </a:lnTo>
                <a:lnTo>
                  <a:pt x="0" y="0"/>
                </a:lnTo>
                <a:close/>
              </a:path>
            </a:pathLst>
          </a:custGeom>
          <a:blipFill>
            <a:blip r:embed="rId7"/>
            <a:stretch>
              <a:fillRect/>
            </a:stretch>
          </a:blipFill>
        </p:spPr>
      </p:sp>
      <p:sp>
        <p:nvSpPr>
          <p:cNvPr id="11" name="Freeform 11"/>
          <p:cNvSpPr/>
          <p:nvPr/>
        </p:nvSpPr>
        <p:spPr>
          <a:xfrm>
            <a:off x="10805120" y="6466205"/>
            <a:ext cx="4524437" cy="3022628"/>
          </a:xfrm>
          <a:custGeom>
            <a:avLst/>
            <a:gdLst/>
            <a:ahLst/>
            <a:cxnLst/>
            <a:rect l="l" t="t" r="r" b="b"/>
            <a:pathLst>
              <a:path w="4524437" h="3022628">
                <a:moveTo>
                  <a:pt x="0" y="0"/>
                </a:moveTo>
                <a:lnTo>
                  <a:pt x="4524437" y="0"/>
                </a:lnTo>
                <a:lnTo>
                  <a:pt x="4524437" y="3022628"/>
                </a:lnTo>
                <a:lnTo>
                  <a:pt x="0" y="3022628"/>
                </a:lnTo>
                <a:lnTo>
                  <a:pt x="0" y="0"/>
                </a:lnTo>
                <a:close/>
              </a:path>
            </a:pathLst>
          </a:custGeom>
          <a:blipFill>
            <a:blip r:embed="rId8"/>
            <a:stretch>
              <a:fillRect/>
            </a:stretch>
          </a:blipFill>
        </p:spPr>
      </p:sp>
      <p:sp>
        <p:nvSpPr>
          <p:cNvPr id="12" name="Freeform 12"/>
          <p:cNvSpPr/>
          <p:nvPr/>
        </p:nvSpPr>
        <p:spPr>
          <a:xfrm>
            <a:off x="15606743" y="6687888"/>
            <a:ext cx="2389815" cy="2480446"/>
          </a:xfrm>
          <a:custGeom>
            <a:avLst/>
            <a:gdLst/>
            <a:ahLst/>
            <a:cxnLst/>
            <a:rect l="l" t="t" r="r" b="b"/>
            <a:pathLst>
              <a:path w="2389815" h="2480446">
                <a:moveTo>
                  <a:pt x="0" y="0"/>
                </a:moveTo>
                <a:lnTo>
                  <a:pt x="2389814" y="0"/>
                </a:lnTo>
                <a:lnTo>
                  <a:pt x="2389814" y="2480446"/>
                </a:lnTo>
                <a:lnTo>
                  <a:pt x="0" y="2480446"/>
                </a:lnTo>
                <a:lnTo>
                  <a:pt x="0" y="0"/>
                </a:lnTo>
                <a:close/>
              </a:path>
            </a:pathLst>
          </a:custGeom>
          <a:blipFill>
            <a:blip r:embed="rId9"/>
            <a:stretch>
              <a:fillRect/>
            </a:stretch>
          </a:blipFill>
        </p:spPr>
      </p:sp>
      <p:sp>
        <p:nvSpPr>
          <p:cNvPr id="13" name="Freeform 13"/>
          <p:cNvSpPr/>
          <p:nvPr/>
        </p:nvSpPr>
        <p:spPr>
          <a:xfrm>
            <a:off x="3193777" y="6636826"/>
            <a:ext cx="2299556" cy="2681386"/>
          </a:xfrm>
          <a:custGeom>
            <a:avLst/>
            <a:gdLst/>
            <a:ahLst/>
            <a:cxnLst/>
            <a:rect l="l" t="t" r="r" b="b"/>
            <a:pathLst>
              <a:path w="2299556" h="2681386">
                <a:moveTo>
                  <a:pt x="0" y="0"/>
                </a:moveTo>
                <a:lnTo>
                  <a:pt x="2299557" y="0"/>
                </a:lnTo>
                <a:lnTo>
                  <a:pt x="2299557" y="2681386"/>
                </a:lnTo>
                <a:lnTo>
                  <a:pt x="0" y="2681386"/>
                </a:lnTo>
                <a:lnTo>
                  <a:pt x="0" y="0"/>
                </a:lnTo>
                <a:close/>
              </a:path>
            </a:pathLst>
          </a:custGeom>
          <a:blipFill>
            <a:blip r:embed="rId10"/>
            <a:stretch>
              <a:fillRect/>
            </a:stretch>
          </a:blipFill>
        </p:spPr>
      </p:sp>
      <p:sp>
        <p:nvSpPr>
          <p:cNvPr id="14" name="TextBox 14"/>
          <p:cNvSpPr txBox="1"/>
          <p:nvPr/>
        </p:nvSpPr>
        <p:spPr>
          <a:xfrm>
            <a:off x="4787150" y="373358"/>
            <a:ext cx="9582287"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RODILLA </a:t>
            </a:r>
          </a:p>
        </p:txBody>
      </p:sp>
      <p:sp>
        <p:nvSpPr>
          <p:cNvPr id="15" name="TextBox 15"/>
          <p:cNvSpPr txBox="1"/>
          <p:nvPr/>
        </p:nvSpPr>
        <p:spPr>
          <a:xfrm>
            <a:off x="1989275" y="5191125"/>
            <a:ext cx="232410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BOBINA</a:t>
            </a:r>
          </a:p>
        </p:txBody>
      </p:sp>
      <p:sp>
        <p:nvSpPr>
          <p:cNvPr id="16" name="TextBox 16"/>
          <p:cNvSpPr txBox="1"/>
          <p:nvPr/>
        </p:nvSpPr>
        <p:spPr>
          <a:xfrm>
            <a:off x="12662557" y="5191125"/>
            <a:ext cx="533400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POSICIONAMIENTO</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3746839"/>
            <a:chOff x="0" y="0"/>
            <a:chExt cx="4816593" cy="986822"/>
          </a:xfrm>
        </p:grpSpPr>
        <p:sp>
          <p:nvSpPr>
            <p:cNvPr id="3" name="Freeform 3"/>
            <p:cNvSpPr/>
            <p:nvPr/>
          </p:nvSpPr>
          <p:spPr>
            <a:xfrm>
              <a:off x="0" y="0"/>
              <a:ext cx="4816592" cy="986822"/>
            </a:xfrm>
            <a:custGeom>
              <a:avLst/>
              <a:gdLst/>
              <a:ahLst/>
              <a:cxnLst/>
              <a:rect l="l" t="t" r="r" b="b"/>
              <a:pathLst>
                <a:path w="4816592" h="986822">
                  <a:moveTo>
                    <a:pt x="0" y="0"/>
                  </a:moveTo>
                  <a:lnTo>
                    <a:pt x="4816592" y="0"/>
                  </a:lnTo>
                  <a:lnTo>
                    <a:pt x="4816592" y="986822"/>
                  </a:lnTo>
                  <a:lnTo>
                    <a:pt x="0" y="986822"/>
                  </a:lnTo>
                  <a:close/>
                </a:path>
              </a:pathLst>
            </a:custGeom>
            <a:solidFill>
              <a:srgbClr val="1C8EF4"/>
            </a:solidFill>
          </p:spPr>
        </p:sp>
        <p:sp>
          <p:nvSpPr>
            <p:cNvPr id="4" name="TextBox 4"/>
            <p:cNvSpPr txBox="1"/>
            <p:nvPr/>
          </p:nvSpPr>
          <p:spPr>
            <a:xfrm>
              <a:off x="0" y="-38100"/>
              <a:ext cx="4816593" cy="1024922"/>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1175534" y="29715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a:off x="15054262" y="90548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TextBox 7"/>
          <p:cNvSpPr txBox="1"/>
          <p:nvPr/>
        </p:nvSpPr>
        <p:spPr>
          <a:xfrm>
            <a:off x="493740" y="4124768"/>
            <a:ext cx="12114182" cy="6456599"/>
          </a:xfrm>
          <a:prstGeom prst="rect">
            <a:avLst/>
          </a:prstGeom>
        </p:spPr>
        <p:txBody>
          <a:bodyPr lIns="0" tIns="0" rIns="0" bIns="0" rtlCol="0" anchor="t">
            <a:spAutoFit/>
          </a:bodyPr>
          <a:lstStyle/>
          <a:p>
            <a:pPr algn="l">
              <a:lnSpc>
                <a:spcPts val="3189"/>
              </a:lnSpc>
            </a:pPr>
            <a:r>
              <a:rPr lang="en-US" sz="2925" b="1" u="sng">
                <a:solidFill>
                  <a:srgbClr val="000000"/>
                </a:solidFill>
                <a:latin typeface="Garet Bold"/>
                <a:ea typeface="Garet Bold"/>
                <a:cs typeface="Garet Bold"/>
                <a:sym typeface="Garet Bold"/>
              </a:rPr>
              <a:t>VISUALIZADOR </a:t>
            </a:r>
          </a:p>
          <a:p>
            <a:pPr algn="l">
              <a:lnSpc>
                <a:spcPts val="3189"/>
              </a:lnSpc>
            </a:pPr>
            <a:endParaRPr lang="en-US" sz="2925" b="1" u="sng">
              <a:solidFill>
                <a:srgbClr val="000000"/>
              </a:solidFill>
              <a:latin typeface="Garet Bold"/>
              <a:ea typeface="Garet Bold"/>
              <a:cs typeface="Garet Bold"/>
              <a:sym typeface="Garet Bold"/>
            </a:endParaRPr>
          </a:p>
          <a:p>
            <a:pPr algn="l">
              <a:lnSpc>
                <a:spcPts val="3189"/>
              </a:lnSpc>
            </a:pPr>
            <a:r>
              <a:rPr lang="en-US" sz="2925" b="1" u="sng">
                <a:solidFill>
                  <a:srgbClr val="000000"/>
                </a:solidFill>
                <a:latin typeface="Garet Bold"/>
                <a:ea typeface="Garet Bold"/>
                <a:cs typeface="Garet Bold"/>
                <a:sym typeface="Garet Bold"/>
              </a:rPr>
              <a:t>SCOUT 3 PLANOS Localizador SAGITAL</a:t>
            </a:r>
          </a:p>
          <a:p>
            <a:pPr algn="l">
              <a:lnSpc>
                <a:spcPts val="3189"/>
              </a:lnSpc>
            </a:pPr>
            <a:endParaRPr lang="en-US" sz="2925" b="1" u="sng">
              <a:solidFill>
                <a:srgbClr val="000000"/>
              </a:solidFill>
              <a:latin typeface="Garet Bold"/>
              <a:ea typeface="Garet Bold"/>
              <a:cs typeface="Garet Bold"/>
              <a:sym typeface="Garet Bold"/>
            </a:endParaRPr>
          </a:p>
          <a:p>
            <a:pPr algn="l">
              <a:lnSpc>
                <a:spcPts val="3189"/>
              </a:lnSpc>
            </a:pPr>
            <a:r>
              <a:rPr lang="en-US" sz="2925" b="1" u="sng">
                <a:solidFill>
                  <a:srgbClr val="000000"/>
                </a:solidFill>
                <a:latin typeface="Garet Bold"/>
                <a:ea typeface="Garet Bold"/>
                <a:cs typeface="Garet Bold"/>
                <a:sym typeface="Garet Bold"/>
              </a:rPr>
              <a:t>AXIAL STIR</a:t>
            </a:r>
          </a:p>
          <a:p>
            <a:pPr algn="l">
              <a:lnSpc>
                <a:spcPts val="3189"/>
              </a:lnSpc>
            </a:pPr>
            <a:endParaRPr lang="en-US" sz="2925" b="1" u="sng">
              <a:solidFill>
                <a:srgbClr val="000000"/>
              </a:solidFill>
              <a:latin typeface="Garet Bold"/>
              <a:ea typeface="Garet Bold"/>
              <a:cs typeface="Garet Bold"/>
              <a:sym typeface="Garet Bold"/>
            </a:endParaRPr>
          </a:p>
          <a:p>
            <a:pPr algn="l">
              <a:lnSpc>
                <a:spcPts val="3189"/>
              </a:lnSpc>
            </a:pPr>
            <a:r>
              <a:rPr lang="en-US" sz="2925" b="1" u="sng">
                <a:solidFill>
                  <a:srgbClr val="000000"/>
                </a:solidFill>
                <a:latin typeface="Garet Bold"/>
                <a:ea typeface="Garet Bold"/>
                <a:cs typeface="Garet Bold"/>
                <a:sym typeface="Garet Bold"/>
              </a:rPr>
              <a:t>SAGITAL DP</a:t>
            </a:r>
          </a:p>
          <a:p>
            <a:pPr algn="l">
              <a:lnSpc>
                <a:spcPts val="3189"/>
              </a:lnSpc>
            </a:pPr>
            <a:r>
              <a:rPr lang="en-US" sz="2925" b="1" u="sng">
                <a:solidFill>
                  <a:srgbClr val="000000"/>
                </a:solidFill>
                <a:latin typeface="Garet Bold"/>
                <a:ea typeface="Garet Bold"/>
                <a:cs typeface="Garet Bold"/>
                <a:sym typeface="Garet Bold"/>
              </a:rPr>
              <a:t>SAG T2</a:t>
            </a:r>
          </a:p>
          <a:p>
            <a:pPr algn="l">
              <a:lnSpc>
                <a:spcPts val="3189"/>
              </a:lnSpc>
            </a:pPr>
            <a:endParaRPr lang="en-US" sz="2925" b="1" u="sng">
              <a:solidFill>
                <a:srgbClr val="000000"/>
              </a:solidFill>
              <a:latin typeface="Garet Bold"/>
              <a:ea typeface="Garet Bold"/>
              <a:cs typeface="Garet Bold"/>
              <a:sym typeface="Garet Bold"/>
            </a:endParaRPr>
          </a:p>
          <a:p>
            <a:pPr algn="l">
              <a:lnSpc>
                <a:spcPts val="3189"/>
              </a:lnSpc>
            </a:pPr>
            <a:r>
              <a:rPr lang="en-US" sz="2925" b="1" u="sng">
                <a:solidFill>
                  <a:srgbClr val="000000"/>
                </a:solidFill>
                <a:latin typeface="Garet Bold"/>
                <a:ea typeface="Garet Bold"/>
                <a:cs typeface="Garet Bold"/>
                <a:sym typeface="Garet Bold"/>
              </a:rPr>
              <a:t>COR  STIR </a:t>
            </a:r>
          </a:p>
          <a:p>
            <a:pPr algn="l">
              <a:lnSpc>
                <a:spcPts val="3189"/>
              </a:lnSpc>
            </a:pPr>
            <a:r>
              <a:rPr lang="en-US" sz="2925" b="1" u="sng">
                <a:solidFill>
                  <a:srgbClr val="000000"/>
                </a:solidFill>
                <a:latin typeface="Garet Bold"/>
                <a:ea typeface="Garet Bold"/>
                <a:cs typeface="Garet Bold"/>
                <a:sym typeface="Garet Bold"/>
              </a:rPr>
              <a:t>COR  T1</a:t>
            </a:r>
          </a:p>
          <a:p>
            <a:pPr algn="l">
              <a:lnSpc>
                <a:spcPts val="3189"/>
              </a:lnSpc>
            </a:pPr>
            <a:endParaRPr lang="en-US" sz="2925" b="1" u="sng">
              <a:solidFill>
                <a:srgbClr val="000000"/>
              </a:solidFill>
              <a:latin typeface="Garet Bold"/>
              <a:ea typeface="Garet Bold"/>
              <a:cs typeface="Garet Bold"/>
              <a:sym typeface="Garet Bold"/>
            </a:endParaRPr>
          </a:p>
          <a:p>
            <a:pPr algn="l">
              <a:lnSpc>
                <a:spcPts val="3189"/>
              </a:lnSpc>
            </a:pPr>
            <a:r>
              <a:rPr lang="en-US" sz="2925" b="1" u="sng">
                <a:solidFill>
                  <a:srgbClr val="000000"/>
                </a:solidFill>
                <a:latin typeface="Garet Bold"/>
                <a:ea typeface="Garet Bold"/>
                <a:cs typeface="Garet Bold"/>
                <a:sym typeface="Garet Bold"/>
              </a:rPr>
              <a:t>SAG STIR</a:t>
            </a:r>
          </a:p>
          <a:p>
            <a:pPr algn="l">
              <a:lnSpc>
                <a:spcPts val="3189"/>
              </a:lnSpc>
            </a:pPr>
            <a:r>
              <a:rPr lang="en-US" sz="2925" b="1" u="sng">
                <a:solidFill>
                  <a:srgbClr val="000000"/>
                </a:solidFill>
                <a:latin typeface="Garet Bold"/>
                <a:ea typeface="Garet Bold"/>
                <a:cs typeface="Garet Bold"/>
                <a:sym typeface="Garet Bold"/>
              </a:rPr>
              <a:t>oblicuo coronal t1 para cx LCA</a:t>
            </a:r>
          </a:p>
          <a:p>
            <a:pPr algn="l">
              <a:lnSpc>
                <a:spcPts val="3189"/>
              </a:lnSpc>
            </a:pPr>
            <a:endParaRPr lang="en-US" sz="2925" b="1" u="sng">
              <a:solidFill>
                <a:srgbClr val="000000"/>
              </a:solidFill>
              <a:latin typeface="Garet Bold"/>
              <a:ea typeface="Garet Bold"/>
              <a:cs typeface="Garet Bold"/>
              <a:sym typeface="Garet Bold"/>
            </a:endParaRPr>
          </a:p>
          <a:p>
            <a:pPr algn="l">
              <a:lnSpc>
                <a:spcPts val="3189"/>
              </a:lnSpc>
            </a:pPr>
            <a:endParaRPr lang="en-US" sz="2925" b="1" u="sng">
              <a:solidFill>
                <a:srgbClr val="000000"/>
              </a:solidFill>
              <a:latin typeface="Garet Bold"/>
              <a:ea typeface="Garet Bold"/>
              <a:cs typeface="Garet Bold"/>
              <a:sym typeface="Garet Bold"/>
            </a:endParaRPr>
          </a:p>
        </p:txBody>
      </p:sp>
      <p:sp>
        <p:nvSpPr>
          <p:cNvPr id="8" name="Freeform 8"/>
          <p:cNvSpPr/>
          <p:nvPr/>
        </p:nvSpPr>
        <p:spPr>
          <a:xfrm rot="-10800000">
            <a:off x="3233738" y="5734453"/>
            <a:ext cx="305717" cy="1293419"/>
          </a:xfrm>
          <a:custGeom>
            <a:avLst/>
            <a:gdLst/>
            <a:ahLst/>
            <a:cxnLst/>
            <a:rect l="l" t="t" r="r" b="b"/>
            <a:pathLst>
              <a:path w="305717" h="1293419">
                <a:moveTo>
                  <a:pt x="0" y="0"/>
                </a:moveTo>
                <a:lnTo>
                  <a:pt x="305717" y="0"/>
                </a:lnTo>
                <a:lnTo>
                  <a:pt x="305717" y="1293418"/>
                </a:lnTo>
                <a:lnTo>
                  <a:pt x="0" y="12934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9" name="Freeform 9"/>
          <p:cNvSpPr/>
          <p:nvPr/>
        </p:nvSpPr>
        <p:spPr>
          <a:xfrm rot="-10800000">
            <a:off x="2638277" y="6689248"/>
            <a:ext cx="624036" cy="2640150"/>
          </a:xfrm>
          <a:custGeom>
            <a:avLst/>
            <a:gdLst/>
            <a:ahLst/>
            <a:cxnLst/>
            <a:rect l="l" t="t" r="r" b="b"/>
            <a:pathLst>
              <a:path w="624036" h="2640150">
                <a:moveTo>
                  <a:pt x="0" y="0"/>
                </a:moveTo>
                <a:lnTo>
                  <a:pt x="624035" y="0"/>
                </a:lnTo>
                <a:lnTo>
                  <a:pt x="624035" y="2640151"/>
                </a:lnTo>
                <a:lnTo>
                  <a:pt x="0" y="26401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10" name="Freeform 10"/>
          <p:cNvSpPr/>
          <p:nvPr/>
        </p:nvSpPr>
        <p:spPr>
          <a:xfrm>
            <a:off x="16458668" y="3947377"/>
            <a:ext cx="1601264" cy="938240"/>
          </a:xfrm>
          <a:custGeom>
            <a:avLst/>
            <a:gdLst/>
            <a:ahLst/>
            <a:cxnLst/>
            <a:rect l="l" t="t" r="r" b="b"/>
            <a:pathLst>
              <a:path w="1601264" h="938240">
                <a:moveTo>
                  <a:pt x="0" y="0"/>
                </a:moveTo>
                <a:lnTo>
                  <a:pt x="1601264" y="0"/>
                </a:lnTo>
                <a:lnTo>
                  <a:pt x="1601264" y="938240"/>
                </a:lnTo>
                <a:lnTo>
                  <a:pt x="0" y="938240"/>
                </a:lnTo>
                <a:lnTo>
                  <a:pt x="0" y="0"/>
                </a:lnTo>
                <a:close/>
              </a:path>
            </a:pathLst>
          </a:custGeom>
          <a:blipFill>
            <a:blip r:embed="rId6"/>
            <a:stretch>
              <a:fillRect/>
            </a:stretch>
          </a:blipFill>
        </p:spPr>
      </p:sp>
      <p:sp>
        <p:nvSpPr>
          <p:cNvPr id="11" name="Freeform 11"/>
          <p:cNvSpPr/>
          <p:nvPr/>
        </p:nvSpPr>
        <p:spPr>
          <a:xfrm>
            <a:off x="15954777" y="7334017"/>
            <a:ext cx="1870670" cy="1995381"/>
          </a:xfrm>
          <a:custGeom>
            <a:avLst/>
            <a:gdLst/>
            <a:ahLst/>
            <a:cxnLst/>
            <a:rect l="l" t="t" r="r" b="b"/>
            <a:pathLst>
              <a:path w="1870670" h="1995381">
                <a:moveTo>
                  <a:pt x="0" y="0"/>
                </a:moveTo>
                <a:lnTo>
                  <a:pt x="1870669" y="0"/>
                </a:lnTo>
                <a:lnTo>
                  <a:pt x="1870669" y="1995382"/>
                </a:lnTo>
                <a:lnTo>
                  <a:pt x="0" y="1995382"/>
                </a:lnTo>
                <a:lnTo>
                  <a:pt x="0" y="0"/>
                </a:lnTo>
                <a:close/>
              </a:path>
            </a:pathLst>
          </a:custGeom>
          <a:blipFill>
            <a:blip r:embed="rId7"/>
            <a:stretch>
              <a:fillRect/>
            </a:stretch>
          </a:blipFill>
        </p:spPr>
      </p:sp>
      <p:sp>
        <p:nvSpPr>
          <p:cNvPr id="12" name="TextBox 12"/>
          <p:cNvSpPr txBox="1"/>
          <p:nvPr/>
        </p:nvSpPr>
        <p:spPr>
          <a:xfrm>
            <a:off x="3233738" y="1201528"/>
            <a:ext cx="11820525" cy="2383852"/>
          </a:xfrm>
          <a:prstGeom prst="rect">
            <a:avLst/>
          </a:prstGeom>
        </p:spPr>
        <p:txBody>
          <a:bodyPr lIns="0" tIns="0" rIns="0" bIns="0" rtlCol="0" anchor="t">
            <a:spAutoFit/>
          </a:bodyPr>
          <a:lstStyle/>
          <a:p>
            <a:pPr algn="ctr">
              <a:lnSpc>
                <a:spcPts val="3747"/>
              </a:lnSpc>
            </a:pPr>
            <a:r>
              <a:rPr lang="en-US" sz="3437">
                <a:solidFill>
                  <a:srgbClr val="FFFFFF"/>
                </a:solidFill>
                <a:latin typeface="Garet"/>
                <a:ea typeface="Garet"/>
                <a:cs typeface="Garet"/>
                <a:sym typeface="Garet"/>
              </a:rPr>
              <a:t>Tener en cuenta al momento de comenzar estudio : </a:t>
            </a:r>
          </a:p>
          <a:p>
            <a:pPr algn="ctr">
              <a:lnSpc>
                <a:spcPts val="3747"/>
              </a:lnSpc>
            </a:pPr>
            <a:endParaRPr lang="en-US" sz="3437">
              <a:solidFill>
                <a:srgbClr val="FFFFFF"/>
              </a:solidFill>
              <a:latin typeface="Garet"/>
              <a:ea typeface="Garet"/>
              <a:cs typeface="Garet"/>
              <a:sym typeface="Garet"/>
            </a:endParaRPr>
          </a:p>
          <a:p>
            <a:pPr algn="ctr">
              <a:lnSpc>
                <a:spcPts val="3747"/>
              </a:lnSpc>
            </a:pPr>
            <a:r>
              <a:rPr lang="en-US" sz="3437">
                <a:solidFill>
                  <a:srgbClr val="FFFFFF"/>
                </a:solidFill>
                <a:latin typeface="Garet"/>
                <a:ea typeface="Garet"/>
                <a:cs typeface="Garet"/>
                <a:sym typeface="Garet"/>
              </a:rPr>
              <a:t>ÁREA DE ESTUDIO</a:t>
            </a:r>
          </a:p>
          <a:p>
            <a:pPr algn="ctr">
              <a:lnSpc>
                <a:spcPts val="3747"/>
              </a:lnSpc>
            </a:pPr>
            <a:r>
              <a:rPr lang="en-US" sz="3437">
                <a:solidFill>
                  <a:srgbClr val="FFFFFF"/>
                </a:solidFill>
                <a:latin typeface="Garet"/>
                <a:ea typeface="Garet"/>
                <a:cs typeface="Garet"/>
                <a:sym typeface="Garet"/>
              </a:rPr>
              <a:t>ANATOMÍA </a:t>
            </a:r>
          </a:p>
          <a:p>
            <a:pPr algn="ctr">
              <a:lnSpc>
                <a:spcPts val="3747"/>
              </a:lnSpc>
            </a:pPr>
            <a:r>
              <a:rPr lang="en-US" sz="3437">
                <a:solidFill>
                  <a:srgbClr val="FFFFFF"/>
                </a:solidFill>
                <a:latin typeface="Garet"/>
                <a:ea typeface="Garet"/>
                <a:cs typeface="Garet"/>
                <a:sym typeface="Garet"/>
              </a:rPr>
              <a:t>POSICIONAMIENTO</a:t>
            </a:r>
          </a:p>
        </p:txBody>
      </p:sp>
      <p:sp>
        <p:nvSpPr>
          <p:cNvPr id="13" name="TextBox 13"/>
          <p:cNvSpPr txBox="1"/>
          <p:nvPr/>
        </p:nvSpPr>
        <p:spPr>
          <a:xfrm>
            <a:off x="4343599" y="412223"/>
            <a:ext cx="10710664"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DE RODILLA</a:t>
            </a:r>
          </a:p>
        </p:txBody>
      </p:sp>
      <p:sp>
        <p:nvSpPr>
          <p:cNvPr id="14" name="TextBox 14"/>
          <p:cNvSpPr txBox="1"/>
          <p:nvPr/>
        </p:nvSpPr>
        <p:spPr>
          <a:xfrm>
            <a:off x="7378573" y="3855792"/>
            <a:ext cx="348615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PROTOCOLO</a:t>
            </a:r>
          </a:p>
        </p:txBody>
      </p:sp>
      <p:sp>
        <p:nvSpPr>
          <p:cNvPr id="15" name="TextBox 15"/>
          <p:cNvSpPr txBox="1"/>
          <p:nvPr/>
        </p:nvSpPr>
        <p:spPr>
          <a:xfrm>
            <a:off x="4061769" y="6025587"/>
            <a:ext cx="10013494" cy="887984"/>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NOS SIRVE PARA ADQUIRIR PLANOS  SAGITALES Y CORONALES , Y SIRVE PARA LA EVALUACION DE LESIONES MENISCALES , LESION DEL MURO.</a:t>
            </a:r>
          </a:p>
        </p:txBody>
      </p:sp>
      <p:sp>
        <p:nvSpPr>
          <p:cNvPr id="16" name="TextBox 16"/>
          <p:cNvSpPr txBox="1"/>
          <p:nvPr/>
        </p:nvSpPr>
        <p:spPr>
          <a:xfrm>
            <a:off x="3508201" y="7738999"/>
            <a:ext cx="10013494" cy="592709"/>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LOS PLANOS SAGITALES Y CORONALES  NOS MUESTRAN  MENISCOS Y LIGAMENTOS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4082681"/>
            <a:chOff x="0" y="0"/>
            <a:chExt cx="4816593" cy="1075274"/>
          </a:xfrm>
        </p:grpSpPr>
        <p:sp>
          <p:nvSpPr>
            <p:cNvPr id="3" name="Freeform 3"/>
            <p:cNvSpPr/>
            <p:nvPr/>
          </p:nvSpPr>
          <p:spPr>
            <a:xfrm>
              <a:off x="0" y="0"/>
              <a:ext cx="4816592" cy="1075274"/>
            </a:xfrm>
            <a:custGeom>
              <a:avLst/>
              <a:gdLst/>
              <a:ahLst/>
              <a:cxnLst/>
              <a:rect l="l" t="t" r="r" b="b"/>
              <a:pathLst>
                <a:path w="4816592" h="1075274">
                  <a:moveTo>
                    <a:pt x="0" y="0"/>
                  </a:moveTo>
                  <a:lnTo>
                    <a:pt x="4816592" y="0"/>
                  </a:lnTo>
                  <a:lnTo>
                    <a:pt x="4816592" y="1075274"/>
                  </a:lnTo>
                  <a:lnTo>
                    <a:pt x="0" y="1075274"/>
                  </a:lnTo>
                  <a:close/>
                </a:path>
              </a:pathLst>
            </a:custGeom>
            <a:solidFill>
              <a:srgbClr val="1C8EF4"/>
            </a:solidFill>
          </p:spPr>
        </p:sp>
        <p:sp>
          <p:nvSpPr>
            <p:cNvPr id="4" name="TextBox 4"/>
            <p:cNvSpPr txBox="1"/>
            <p:nvPr/>
          </p:nvSpPr>
          <p:spPr>
            <a:xfrm>
              <a:off x="0" y="-38100"/>
              <a:ext cx="4816593" cy="1113374"/>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1175534" y="29715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a:off x="15054262" y="90548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5463838" y="4492005"/>
            <a:ext cx="2223770" cy="1302990"/>
          </a:xfrm>
          <a:custGeom>
            <a:avLst/>
            <a:gdLst/>
            <a:ahLst/>
            <a:cxnLst/>
            <a:rect l="l" t="t" r="r" b="b"/>
            <a:pathLst>
              <a:path w="2223770" h="1302990">
                <a:moveTo>
                  <a:pt x="0" y="0"/>
                </a:moveTo>
                <a:lnTo>
                  <a:pt x="2223769" y="0"/>
                </a:lnTo>
                <a:lnTo>
                  <a:pt x="2223769" y="1302990"/>
                </a:lnTo>
                <a:lnTo>
                  <a:pt x="0" y="1302990"/>
                </a:lnTo>
                <a:lnTo>
                  <a:pt x="0" y="0"/>
                </a:lnTo>
                <a:close/>
              </a:path>
            </a:pathLst>
          </a:custGeom>
          <a:blipFill>
            <a:blip r:embed="rId4"/>
            <a:stretch>
              <a:fillRect/>
            </a:stretch>
          </a:blipFill>
        </p:spPr>
      </p:sp>
      <p:sp>
        <p:nvSpPr>
          <p:cNvPr id="8" name="TextBox 8"/>
          <p:cNvSpPr txBox="1"/>
          <p:nvPr/>
        </p:nvSpPr>
        <p:spPr>
          <a:xfrm>
            <a:off x="3233738" y="1201528"/>
            <a:ext cx="11820525" cy="2383852"/>
          </a:xfrm>
          <a:prstGeom prst="rect">
            <a:avLst/>
          </a:prstGeom>
        </p:spPr>
        <p:txBody>
          <a:bodyPr lIns="0" tIns="0" rIns="0" bIns="0" rtlCol="0" anchor="t">
            <a:spAutoFit/>
          </a:bodyPr>
          <a:lstStyle/>
          <a:p>
            <a:pPr algn="ctr">
              <a:lnSpc>
                <a:spcPts val="3747"/>
              </a:lnSpc>
            </a:pPr>
            <a:r>
              <a:rPr lang="en-US" sz="3437">
                <a:solidFill>
                  <a:srgbClr val="FFFFFF"/>
                </a:solidFill>
                <a:latin typeface="Garet"/>
                <a:ea typeface="Garet"/>
                <a:cs typeface="Garet"/>
                <a:sym typeface="Garet"/>
              </a:rPr>
              <a:t>Tener en cuenta al momento de comenzar estudio : </a:t>
            </a:r>
          </a:p>
          <a:p>
            <a:pPr algn="ctr">
              <a:lnSpc>
                <a:spcPts val="3747"/>
              </a:lnSpc>
            </a:pPr>
            <a:endParaRPr lang="en-US" sz="3437">
              <a:solidFill>
                <a:srgbClr val="FFFFFF"/>
              </a:solidFill>
              <a:latin typeface="Garet"/>
              <a:ea typeface="Garet"/>
              <a:cs typeface="Garet"/>
              <a:sym typeface="Garet"/>
            </a:endParaRPr>
          </a:p>
          <a:p>
            <a:pPr algn="ctr">
              <a:lnSpc>
                <a:spcPts val="3747"/>
              </a:lnSpc>
            </a:pPr>
            <a:r>
              <a:rPr lang="en-US" sz="3437">
                <a:solidFill>
                  <a:srgbClr val="FFFFFF"/>
                </a:solidFill>
                <a:latin typeface="Garet"/>
                <a:ea typeface="Garet"/>
                <a:cs typeface="Garet"/>
                <a:sym typeface="Garet"/>
              </a:rPr>
              <a:t>ÁREA DE ESTUDIO</a:t>
            </a:r>
          </a:p>
          <a:p>
            <a:pPr algn="ctr">
              <a:lnSpc>
                <a:spcPts val="3747"/>
              </a:lnSpc>
            </a:pPr>
            <a:r>
              <a:rPr lang="en-US" sz="3437">
                <a:solidFill>
                  <a:srgbClr val="FFFFFF"/>
                </a:solidFill>
                <a:latin typeface="Garet"/>
                <a:ea typeface="Garet"/>
                <a:cs typeface="Garet"/>
                <a:sym typeface="Garet"/>
              </a:rPr>
              <a:t>ANATOMÍA </a:t>
            </a:r>
          </a:p>
          <a:p>
            <a:pPr algn="ctr">
              <a:lnSpc>
                <a:spcPts val="3747"/>
              </a:lnSpc>
            </a:pPr>
            <a:r>
              <a:rPr lang="en-US" sz="3437">
                <a:solidFill>
                  <a:srgbClr val="FFFFFF"/>
                </a:solidFill>
                <a:latin typeface="Garet"/>
                <a:ea typeface="Garet"/>
                <a:cs typeface="Garet"/>
                <a:sym typeface="Garet"/>
              </a:rPr>
              <a:t>POSICIONAMIENTO</a:t>
            </a:r>
          </a:p>
        </p:txBody>
      </p:sp>
      <p:sp>
        <p:nvSpPr>
          <p:cNvPr id="9" name="TextBox 9"/>
          <p:cNvSpPr txBox="1"/>
          <p:nvPr/>
        </p:nvSpPr>
        <p:spPr>
          <a:xfrm>
            <a:off x="4410137" y="344783"/>
            <a:ext cx="12572603"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DE RODILLA</a:t>
            </a:r>
          </a:p>
        </p:txBody>
      </p:sp>
      <p:sp>
        <p:nvSpPr>
          <p:cNvPr id="10" name="TextBox 10"/>
          <p:cNvSpPr txBox="1"/>
          <p:nvPr/>
        </p:nvSpPr>
        <p:spPr>
          <a:xfrm>
            <a:off x="5017250" y="4582795"/>
            <a:ext cx="825350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PLANIFICACIÓN GEOMETRICA</a:t>
            </a:r>
          </a:p>
        </p:txBody>
      </p:sp>
      <p:sp>
        <p:nvSpPr>
          <p:cNvPr id="11" name="Freeform 11"/>
          <p:cNvSpPr/>
          <p:nvPr/>
        </p:nvSpPr>
        <p:spPr>
          <a:xfrm>
            <a:off x="275989" y="5794995"/>
            <a:ext cx="4236555" cy="3177417"/>
          </a:xfrm>
          <a:custGeom>
            <a:avLst/>
            <a:gdLst/>
            <a:ahLst/>
            <a:cxnLst/>
            <a:rect l="l" t="t" r="r" b="b"/>
            <a:pathLst>
              <a:path w="4236555" h="3177417">
                <a:moveTo>
                  <a:pt x="0" y="0"/>
                </a:moveTo>
                <a:lnTo>
                  <a:pt x="4236555" y="0"/>
                </a:lnTo>
                <a:lnTo>
                  <a:pt x="4236555" y="3177417"/>
                </a:lnTo>
                <a:lnTo>
                  <a:pt x="0" y="3177417"/>
                </a:lnTo>
                <a:lnTo>
                  <a:pt x="0" y="0"/>
                </a:lnTo>
                <a:close/>
              </a:path>
            </a:pathLst>
          </a:custGeom>
          <a:blipFill>
            <a:blip r:embed="rId5"/>
            <a:stretch>
              <a:fillRect/>
            </a:stretch>
          </a:blipFill>
        </p:spPr>
      </p:sp>
      <p:sp>
        <p:nvSpPr>
          <p:cNvPr id="12" name="Freeform 12"/>
          <p:cNvSpPr/>
          <p:nvPr/>
        </p:nvSpPr>
        <p:spPr>
          <a:xfrm>
            <a:off x="4690346" y="5808620"/>
            <a:ext cx="4343452" cy="3163791"/>
          </a:xfrm>
          <a:custGeom>
            <a:avLst/>
            <a:gdLst/>
            <a:ahLst/>
            <a:cxnLst/>
            <a:rect l="l" t="t" r="r" b="b"/>
            <a:pathLst>
              <a:path w="4343452" h="3163791">
                <a:moveTo>
                  <a:pt x="0" y="0"/>
                </a:moveTo>
                <a:lnTo>
                  <a:pt x="4343451" y="0"/>
                </a:lnTo>
                <a:lnTo>
                  <a:pt x="4343451" y="3163792"/>
                </a:lnTo>
                <a:lnTo>
                  <a:pt x="0" y="3163792"/>
                </a:lnTo>
                <a:lnTo>
                  <a:pt x="0" y="0"/>
                </a:lnTo>
                <a:close/>
              </a:path>
            </a:pathLst>
          </a:custGeom>
          <a:blipFill>
            <a:blip r:embed="rId6"/>
            <a:stretch>
              <a:fillRect l="-2656" t="-2849" b="-2849"/>
            </a:stretch>
          </a:blipFill>
        </p:spPr>
      </p:sp>
      <p:sp>
        <p:nvSpPr>
          <p:cNvPr id="13" name="Freeform 13"/>
          <p:cNvSpPr/>
          <p:nvPr/>
        </p:nvSpPr>
        <p:spPr>
          <a:xfrm>
            <a:off x="9177168" y="5808620"/>
            <a:ext cx="4343452" cy="3163791"/>
          </a:xfrm>
          <a:custGeom>
            <a:avLst/>
            <a:gdLst/>
            <a:ahLst/>
            <a:cxnLst/>
            <a:rect l="l" t="t" r="r" b="b"/>
            <a:pathLst>
              <a:path w="4343452" h="3163791">
                <a:moveTo>
                  <a:pt x="0" y="0"/>
                </a:moveTo>
                <a:lnTo>
                  <a:pt x="4343451" y="0"/>
                </a:lnTo>
                <a:lnTo>
                  <a:pt x="4343451" y="3163792"/>
                </a:lnTo>
                <a:lnTo>
                  <a:pt x="0" y="3163792"/>
                </a:lnTo>
                <a:lnTo>
                  <a:pt x="0" y="0"/>
                </a:lnTo>
                <a:close/>
              </a:path>
            </a:pathLst>
          </a:custGeom>
          <a:blipFill>
            <a:blip r:embed="rId7"/>
            <a:stretch>
              <a:fillRect t="-2964"/>
            </a:stretch>
          </a:blipFill>
        </p:spPr>
      </p:sp>
      <p:sp>
        <p:nvSpPr>
          <p:cNvPr id="14" name="Freeform 14"/>
          <p:cNvSpPr/>
          <p:nvPr/>
        </p:nvSpPr>
        <p:spPr>
          <a:xfrm>
            <a:off x="15054262" y="6025488"/>
            <a:ext cx="2633345" cy="2697381"/>
          </a:xfrm>
          <a:custGeom>
            <a:avLst/>
            <a:gdLst/>
            <a:ahLst/>
            <a:cxnLst/>
            <a:rect l="l" t="t" r="r" b="b"/>
            <a:pathLst>
              <a:path w="2633345" h="2697381">
                <a:moveTo>
                  <a:pt x="0" y="0"/>
                </a:moveTo>
                <a:lnTo>
                  <a:pt x="2633345" y="0"/>
                </a:lnTo>
                <a:lnTo>
                  <a:pt x="2633345" y="2697381"/>
                </a:lnTo>
                <a:lnTo>
                  <a:pt x="0" y="2697381"/>
                </a:lnTo>
                <a:lnTo>
                  <a:pt x="0" y="0"/>
                </a:lnTo>
                <a:close/>
              </a:path>
            </a:pathLst>
          </a:custGeom>
          <a:blipFill>
            <a:blip r:embed="rId8"/>
            <a:stretch>
              <a:fillRect t="-12635" b="-17532"/>
            </a:stretch>
          </a:blipFill>
        </p:spPr>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4082681"/>
            <a:chOff x="0" y="0"/>
            <a:chExt cx="4816593" cy="1075274"/>
          </a:xfrm>
        </p:grpSpPr>
        <p:sp>
          <p:nvSpPr>
            <p:cNvPr id="3" name="Freeform 3"/>
            <p:cNvSpPr/>
            <p:nvPr/>
          </p:nvSpPr>
          <p:spPr>
            <a:xfrm>
              <a:off x="0" y="0"/>
              <a:ext cx="4816592" cy="1075274"/>
            </a:xfrm>
            <a:custGeom>
              <a:avLst/>
              <a:gdLst/>
              <a:ahLst/>
              <a:cxnLst/>
              <a:rect l="l" t="t" r="r" b="b"/>
              <a:pathLst>
                <a:path w="4816592" h="1075274">
                  <a:moveTo>
                    <a:pt x="0" y="0"/>
                  </a:moveTo>
                  <a:lnTo>
                    <a:pt x="4816592" y="0"/>
                  </a:lnTo>
                  <a:lnTo>
                    <a:pt x="4816592" y="1075274"/>
                  </a:lnTo>
                  <a:lnTo>
                    <a:pt x="0" y="1075274"/>
                  </a:lnTo>
                  <a:close/>
                </a:path>
              </a:pathLst>
            </a:custGeom>
            <a:solidFill>
              <a:srgbClr val="1C8EF4"/>
            </a:solidFill>
          </p:spPr>
        </p:sp>
        <p:sp>
          <p:nvSpPr>
            <p:cNvPr id="4" name="TextBox 4"/>
            <p:cNvSpPr txBox="1"/>
            <p:nvPr/>
          </p:nvSpPr>
          <p:spPr>
            <a:xfrm>
              <a:off x="0" y="-38100"/>
              <a:ext cx="4816593" cy="1113374"/>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1175534" y="29715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a:off x="15054262" y="90548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5724356" y="4329033"/>
            <a:ext cx="2223770" cy="1302990"/>
          </a:xfrm>
          <a:custGeom>
            <a:avLst/>
            <a:gdLst/>
            <a:ahLst/>
            <a:cxnLst/>
            <a:rect l="l" t="t" r="r" b="b"/>
            <a:pathLst>
              <a:path w="2223770" h="1302990">
                <a:moveTo>
                  <a:pt x="0" y="0"/>
                </a:moveTo>
                <a:lnTo>
                  <a:pt x="2223770" y="0"/>
                </a:lnTo>
                <a:lnTo>
                  <a:pt x="2223770" y="1302990"/>
                </a:lnTo>
                <a:lnTo>
                  <a:pt x="0" y="1302990"/>
                </a:lnTo>
                <a:lnTo>
                  <a:pt x="0" y="0"/>
                </a:lnTo>
                <a:close/>
              </a:path>
            </a:pathLst>
          </a:custGeom>
          <a:blipFill>
            <a:blip r:embed="rId4"/>
            <a:stretch>
              <a:fillRect/>
            </a:stretch>
          </a:blipFill>
        </p:spPr>
      </p:sp>
      <p:sp>
        <p:nvSpPr>
          <p:cNvPr id="8" name="Freeform 8"/>
          <p:cNvSpPr/>
          <p:nvPr/>
        </p:nvSpPr>
        <p:spPr>
          <a:xfrm>
            <a:off x="1028700" y="6096000"/>
            <a:ext cx="16230600" cy="3446752"/>
          </a:xfrm>
          <a:custGeom>
            <a:avLst/>
            <a:gdLst/>
            <a:ahLst/>
            <a:cxnLst/>
            <a:rect l="l" t="t" r="r" b="b"/>
            <a:pathLst>
              <a:path w="16230600" h="3446752">
                <a:moveTo>
                  <a:pt x="0" y="0"/>
                </a:moveTo>
                <a:lnTo>
                  <a:pt x="16230600" y="0"/>
                </a:lnTo>
                <a:lnTo>
                  <a:pt x="16230600" y="3446752"/>
                </a:lnTo>
                <a:lnTo>
                  <a:pt x="0" y="3446752"/>
                </a:lnTo>
                <a:lnTo>
                  <a:pt x="0" y="0"/>
                </a:lnTo>
                <a:close/>
              </a:path>
            </a:pathLst>
          </a:custGeom>
          <a:blipFill>
            <a:blip r:embed="rId5"/>
            <a:stretch>
              <a:fillRect/>
            </a:stretch>
          </a:blipFill>
        </p:spPr>
      </p:sp>
      <p:sp>
        <p:nvSpPr>
          <p:cNvPr id="9" name="TextBox 9"/>
          <p:cNvSpPr txBox="1"/>
          <p:nvPr/>
        </p:nvSpPr>
        <p:spPr>
          <a:xfrm>
            <a:off x="3233738" y="1201528"/>
            <a:ext cx="11820525" cy="2383852"/>
          </a:xfrm>
          <a:prstGeom prst="rect">
            <a:avLst/>
          </a:prstGeom>
        </p:spPr>
        <p:txBody>
          <a:bodyPr lIns="0" tIns="0" rIns="0" bIns="0" rtlCol="0" anchor="t">
            <a:spAutoFit/>
          </a:bodyPr>
          <a:lstStyle/>
          <a:p>
            <a:pPr algn="ctr">
              <a:lnSpc>
                <a:spcPts val="3747"/>
              </a:lnSpc>
            </a:pPr>
            <a:r>
              <a:rPr lang="en-US" sz="3437">
                <a:solidFill>
                  <a:srgbClr val="FFFFFF"/>
                </a:solidFill>
                <a:latin typeface="Garet"/>
                <a:ea typeface="Garet"/>
                <a:cs typeface="Garet"/>
                <a:sym typeface="Garet"/>
              </a:rPr>
              <a:t>Tener en cuenta al momento de comenzar estudio : </a:t>
            </a:r>
          </a:p>
          <a:p>
            <a:pPr algn="ctr">
              <a:lnSpc>
                <a:spcPts val="3747"/>
              </a:lnSpc>
            </a:pPr>
            <a:endParaRPr lang="en-US" sz="3437">
              <a:solidFill>
                <a:srgbClr val="FFFFFF"/>
              </a:solidFill>
              <a:latin typeface="Garet"/>
              <a:ea typeface="Garet"/>
              <a:cs typeface="Garet"/>
              <a:sym typeface="Garet"/>
            </a:endParaRPr>
          </a:p>
          <a:p>
            <a:pPr algn="ctr">
              <a:lnSpc>
                <a:spcPts val="3747"/>
              </a:lnSpc>
            </a:pPr>
            <a:r>
              <a:rPr lang="en-US" sz="3437">
                <a:solidFill>
                  <a:srgbClr val="FFFFFF"/>
                </a:solidFill>
                <a:latin typeface="Garet"/>
                <a:ea typeface="Garet"/>
                <a:cs typeface="Garet"/>
                <a:sym typeface="Garet"/>
              </a:rPr>
              <a:t>ÁREA DE ESTUDIO</a:t>
            </a:r>
          </a:p>
          <a:p>
            <a:pPr algn="ctr">
              <a:lnSpc>
                <a:spcPts val="3747"/>
              </a:lnSpc>
            </a:pPr>
            <a:r>
              <a:rPr lang="en-US" sz="3437">
                <a:solidFill>
                  <a:srgbClr val="FFFFFF"/>
                </a:solidFill>
                <a:latin typeface="Garet"/>
                <a:ea typeface="Garet"/>
                <a:cs typeface="Garet"/>
                <a:sym typeface="Garet"/>
              </a:rPr>
              <a:t>ANATOMÍA </a:t>
            </a:r>
          </a:p>
          <a:p>
            <a:pPr algn="ctr">
              <a:lnSpc>
                <a:spcPts val="3747"/>
              </a:lnSpc>
            </a:pPr>
            <a:r>
              <a:rPr lang="en-US" sz="3437">
                <a:solidFill>
                  <a:srgbClr val="FFFFFF"/>
                </a:solidFill>
                <a:latin typeface="Garet"/>
                <a:ea typeface="Garet"/>
                <a:cs typeface="Garet"/>
                <a:sym typeface="Garet"/>
              </a:rPr>
              <a:t>POSICIONAMIENTO</a:t>
            </a:r>
          </a:p>
        </p:txBody>
      </p:sp>
      <p:sp>
        <p:nvSpPr>
          <p:cNvPr id="10" name="TextBox 10"/>
          <p:cNvSpPr txBox="1"/>
          <p:nvPr/>
        </p:nvSpPr>
        <p:spPr>
          <a:xfrm>
            <a:off x="4410137" y="344783"/>
            <a:ext cx="12572603"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DE RODILLA</a:t>
            </a:r>
          </a:p>
        </p:txBody>
      </p:sp>
      <p:sp>
        <p:nvSpPr>
          <p:cNvPr id="11" name="TextBox 11"/>
          <p:cNvSpPr txBox="1"/>
          <p:nvPr/>
        </p:nvSpPr>
        <p:spPr>
          <a:xfrm>
            <a:off x="5017250" y="4582795"/>
            <a:ext cx="825350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PLANIFICACIÓN GEOMETRICA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EFF"/>
        </a:solidFill>
        <a:effectLst/>
      </p:bgPr>
    </p:bg>
    <p:spTree>
      <p:nvGrpSpPr>
        <p:cNvPr id="1" name=""/>
        <p:cNvGrpSpPr/>
        <p:nvPr/>
      </p:nvGrpSpPr>
      <p:grpSpPr>
        <a:xfrm>
          <a:off x="0" y="0"/>
          <a:ext cx="0" cy="0"/>
          <a:chOff x="0" y="0"/>
          <a:chExt cx="0" cy="0"/>
        </a:xfrm>
      </p:grpSpPr>
      <p:grpSp>
        <p:nvGrpSpPr>
          <p:cNvPr id="2" name="Group 2"/>
          <p:cNvGrpSpPr/>
          <p:nvPr/>
        </p:nvGrpSpPr>
        <p:grpSpPr>
          <a:xfrm>
            <a:off x="-1053360" y="-538746"/>
            <a:ext cx="19899419" cy="4768481"/>
            <a:chOff x="0" y="0"/>
            <a:chExt cx="5240999" cy="1255896"/>
          </a:xfrm>
        </p:grpSpPr>
        <p:sp>
          <p:nvSpPr>
            <p:cNvPr id="3" name="Freeform 3"/>
            <p:cNvSpPr/>
            <p:nvPr/>
          </p:nvSpPr>
          <p:spPr>
            <a:xfrm>
              <a:off x="0" y="0"/>
              <a:ext cx="5240999" cy="1255896"/>
            </a:xfrm>
            <a:custGeom>
              <a:avLst/>
              <a:gdLst/>
              <a:ahLst/>
              <a:cxnLst/>
              <a:rect l="l" t="t" r="r" b="b"/>
              <a:pathLst>
                <a:path w="5240999" h="1255896">
                  <a:moveTo>
                    <a:pt x="0" y="0"/>
                  </a:moveTo>
                  <a:lnTo>
                    <a:pt x="5240999" y="0"/>
                  </a:lnTo>
                  <a:lnTo>
                    <a:pt x="5240999" y="1255896"/>
                  </a:lnTo>
                  <a:lnTo>
                    <a:pt x="0" y="1255896"/>
                  </a:lnTo>
                  <a:close/>
                </a:path>
              </a:pathLst>
            </a:custGeom>
            <a:solidFill>
              <a:srgbClr val="1C8EF4"/>
            </a:solidFill>
          </p:spPr>
        </p:sp>
        <p:sp>
          <p:nvSpPr>
            <p:cNvPr id="4" name="TextBox 4"/>
            <p:cNvSpPr txBox="1"/>
            <p:nvPr/>
          </p:nvSpPr>
          <p:spPr>
            <a:xfrm>
              <a:off x="0" y="-38100"/>
              <a:ext cx="5240999" cy="1293996"/>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2011573" y="693259"/>
            <a:ext cx="4524437" cy="3022628"/>
          </a:xfrm>
          <a:custGeom>
            <a:avLst/>
            <a:gdLst/>
            <a:ahLst/>
            <a:cxnLst/>
            <a:rect l="l" t="t" r="r" b="b"/>
            <a:pathLst>
              <a:path w="4524437" h="3022628">
                <a:moveTo>
                  <a:pt x="0" y="0"/>
                </a:moveTo>
                <a:lnTo>
                  <a:pt x="4524437" y="0"/>
                </a:lnTo>
                <a:lnTo>
                  <a:pt x="4524437" y="3022628"/>
                </a:lnTo>
                <a:lnTo>
                  <a:pt x="0" y="3022628"/>
                </a:lnTo>
                <a:lnTo>
                  <a:pt x="0" y="0"/>
                </a:lnTo>
                <a:close/>
              </a:path>
            </a:pathLst>
          </a:custGeom>
          <a:blipFill>
            <a:blip r:embed="rId4"/>
            <a:stretch>
              <a:fillRect/>
            </a:stretch>
          </a:blipFill>
        </p:spPr>
      </p:sp>
      <p:sp>
        <p:nvSpPr>
          <p:cNvPr id="6" name="Freeform 6"/>
          <p:cNvSpPr/>
          <p:nvPr/>
        </p:nvSpPr>
        <p:spPr>
          <a:xfrm>
            <a:off x="648578" y="5130384"/>
            <a:ext cx="2869295" cy="3330335"/>
          </a:xfrm>
          <a:custGeom>
            <a:avLst/>
            <a:gdLst/>
            <a:ahLst/>
            <a:cxnLst/>
            <a:rect l="l" t="t" r="r" b="b"/>
            <a:pathLst>
              <a:path w="2869295" h="3330335">
                <a:moveTo>
                  <a:pt x="0" y="0"/>
                </a:moveTo>
                <a:lnTo>
                  <a:pt x="2869295" y="0"/>
                </a:lnTo>
                <a:lnTo>
                  <a:pt x="2869295" y="3330335"/>
                </a:lnTo>
                <a:lnTo>
                  <a:pt x="0" y="3330335"/>
                </a:lnTo>
                <a:lnTo>
                  <a:pt x="0" y="0"/>
                </a:lnTo>
                <a:close/>
              </a:path>
            </a:pathLst>
          </a:custGeom>
          <a:blipFill>
            <a:blip r:embed="rId5"/>
            <a:stretch>
              <a:fillRect/>
            </a:stretch>
          </a:blipFill>
        </p:spPr>
      </p:sp>
      <p:sp>
        <p:nvSpPr>
          <p:cNvPr id="7" name="Freeform 7"/>
          <p:cNvSpPr/>
          <p:nvPr/>
        </p:nvSpPr>
        <p:spPr>
          <a:xfrm>
            <a:off x="4176098" y="4332803"/>
            <a:ext cx="3959579" cy="4925497"/>
          </a:xfrm>
          <a:custGeom>
            <a:avLst/>
            <a:gdLst/>
            <a:ahLst/>
            <a:cxnLst/>
            <a:rect l="l" t="t" r="r" b="b"/>
            <a:pathLst>
              <a:path w="3959579" h="4925497">
                <a:moveTo>
                  <a:pt x="0" y="0"/>
                </a:moveTo>
                <a:lnTo>
                  <a:pt x="3959580" y="0"/>
                </a:lnTo>
                <a:lnTo>
                  <a:pt x="3959580" y="4925497"/>
                </a:lnTo>
                <a:lnTo>
                  <a:pt x="0" y="4925497"/>
                </a:lnTo>
                <a:lnTo>
                  <a:pt x="0" y="0"/>
                </a:lnTo>
                <a:close/>
              </a:path>
            </a:pathLst>
          </a:custGeom>
          <a:blipFill>
            <a:blip r:embed="rId6"/>
            <a:stretch>
              <a:fillRect/>
            </a:stretch>
          </a:blipFill>
        </p:spPr>
      </p:sp>
      <p:sp>
        <p:nvSpPr>
          <p:cNvPr id="8" name="Freeform 8"/>
          <p:cNvSpPr/>
          <p:nvPr/>
        </p:nvSpPr>
        <p:spPr>
          <a:xfrm>
            <a:off x="8159112" y="5864825"/>
            <a:ext cx="5379882" cy="3380359"/>
          </a:xfrm>
          <a:custGeom>
            <a:avLst/>
            <a:gdLst/>
            <a:ahLst/>
            <a:cxnLst/>
            <a:rect l="l" t="t" r="r" b="b"/>
            <a:pathLst>
              <a:path w="5379882" h="3380359">
                <a:moveTo>
                  <a:pt x="0" y="0"/>
                </a:moveTo>
                <a:lnTo>
                  <a:pt x="5379882" y="0"/>
                </a:lnTo>
                <a:lnTo>
                  <a:pt x="5379882" y="3380359"/>
                </a:lnTo>
                <a:lnTo>
                  <a:pt x="0" y="3380359"/>
                </a:lnTo>
                <a:lnTo>
                  <a:pt x="0" y="0"/>
                </a:lnTo>
                <a:close/>
              </a:path>
            </a:pathLst>
          </a:custGeom>
          <a:blipFill>
            <a:blip r:embed="rId7"/>
            <a:stretch>
              <a:fillRect/>
            </a:stretch>
          </a:blipFill>
        </p:spPr>
      </p:sp>
      <p:pic>
        <p:nvPicPr>
          <p:cNvPr id="9" name="Picture 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t="14288" b="22887"/>
          <a:stretch>
            <a:fillRect/>
          </a:stretch>
        </p:blipFill>
        <p:spPr>
          <a:xfrm>
            <a:off x="13558044" y="5137182"/>
            <a:ext cx="3701256" cy="4108002"/>
          </a:xfrm>
          <a:prstGeom prst="rect">
            <a:avLst/>
          </a:prstGeom>
        </p:spPr>
      </p:pic>
      <p:sp>
        <p:nvSpPr>
          <p:cNvPr id="10" name="TextBox 10"/>
          <p:cNvSpPr txBox="1"/>
          <p:nvPr/>
        </p:nvSpPr>
        <p:spPr>
          <a:xfrm>
            <a:off x="8539234" y="1403852"/>
            <a:ext cx="8720066" cy="3083560"/>
          </a:xfrm>
          <a:prstGeom prst="rect">
            <a:avLst/>
          </a:prstGeom>
        </p:spPr>
        <p:txBody>
          <a:bodyPr lIns="0" tIns="0" rIns="0" bIns="0" rtlCol="0" anchor="t">
            <a:spAutoFit/>
          </a:bodyPr>
          <a:lstStyle/>
          <a:p>
            <a:pPr algn="l">
              <a:lnSpc>
                <a:spcPts val="6125"/>
              </a:lnSpc>
            </a:pPr>
            <a:r>
              <a:rPr lang="en-US" sz="4900" u="sng">
                <a:solidFill>
                  <a:srgbClr val="000000"/>
                </a:solidFill>
                <a:latin typeface="Garet"/>
                <a:ea typeface="Garet"/>
                <a:cs typeface="Garet"/>
                <a:sym typeface="Garet"/>
              </a:rPr>
              <a:t>RESONANCIA MAGNÉTICA DE RODILLA</a:t>
            </a:r>
          </a:p>
          <a:p>
            <a:pPr algn="l">
              <a:lnSpc>
                <a:spcPts val="6125"/>
              </a:lnSpc>
            </a:pPr>
            <a:r>
              <a:rPr lang="en-US" sz="4900" u="sng">
                <a:solidFill>
                  <a:srgbClr val="000000"/>
                </a:solidFill>
                <a:latin typeface="Garet"/>
                <a:ea typeface="Garet"/>
                <a:cs typeface="Garet"/>
                <a:sym typeface="Garet"/>
              </a:rPr>
              <a:t>Secuencia Dinámica </a:t>
            </a:r>
          </a:p>
          <a:p>
            <a:pPr algn="l">
              <a:lnSpc>
                <a:spcPts val="6125"/>
              </a:lnSpc>
            </a:pPr>
            <a:endParaRPr lang="en-US" sz="4900" u="sng">
              <a:solidFill>
                <a:srgbClr val="000000"/>
              </a:solidFill>
              <a:latin typeface="Garet"/>
              <a:ea typeface="Garet"/>
              <a:cs typeface="Garet"/>
              <a:sym typeface="Garet"/>
            </a:endParaRPr>
          </a:p>
        </p:txBody>
      </p:sp>
    </p:spTree>
  </p:cSld>
  <p:clrMapOvr>
    <a:masterClrMapping/>
  </p:clrMapOvr>
  <p:timing>
    <p:tnLst>
      <p:par>
        <p:cTn id="1" dur="indefinite" restart="never" nodeType="tmRoot">
          <p:childTnLst>
            <p:video>
              <p:cMediaNode vol="100000">
                <p:cTn id="2" fill="hold" display="0">
                  <p:stCondLst>
                    <p:cond delay="indefinite"/>
                  </p:stCondLst>
                </p:cTn>
                <p:tgtEl>
                  <p:spTgt spid="9"/>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1C8EF4"/>
        </a:solidFill>
        <a:effectLst/>
      </p:bgPr>
    </p:bg>
    <p:spTree>
      <p:nvGrpSpPr>
        <p:cNvPr id="1" name=""/>
        <p:cNvGrpSpPr/>
        <p:nvPr/>
      </p:nvGrpSpPr>
      <p:grpSpPr>
        <a:xfrm>
          <a:off x="0" y="0"/>
          <a:ext cx="0" cy="0"/>
          <a:chOff x="0" y="0"/>
          <a:chExt cx="0" cy="0"/>
        </a:xfrm>
      </p:grpSpPr>
      <p:grpSp>
        <p:nvGrpSpPr>
          <p:cNvPr id="2" name="Group 2"/>
          <p:cNvGrpSpPr/>
          <p:nvPr/>
        </p:nvGrpSpPr>
        <p:grpSpPr>
          <a:xfrm>
            <a:off x="0" y="1194353"/>
            <a:ext cx="15785164" cy="7898294"/>
            <a:chOff x="0" y="0"/>
            <a:chExt cx="4157410" cy="2080209"/>
          </a:xfrm>
        </p:grpSpPr>
        <p:sp>
          <p:nvSpPr>
            <p:cNvPr id="3" name="Freeform 3"/>
            <p:cNvSpPr/>
            <p:nvPr/>
          </p:nvSpPr>
          <p:spPr>
            <a:xfrm>
              <a:off x="0" y="0"/>
              <a:ext cx="4157409" cy="2080209"/>
            </a:xfrm>
            <a:custGeom>
              <a:avLst/>
              <a:gdLst/>
              <a:ahLst/>
              <a:cxnLst/>
              <a:rect l="l" t="t" r="r" b="b"/>
              <a:pathLst>
                <a:path w="4157409" h="2080209">
                  <a:moveTo>
                    <a:pt x="0" y="0"/>
                  </a:moveTo>
                  <a:lnTo>
                    <a:pt x="4157409" y="0"/>
                  </a:lnTo>
                  <a:lnTo>
                    <a:pt x="4157409" y="2080209"/>
                  </a:lnTo>
                  <a:lnTo>
                    <a:pt x="0" y="2080209"/>
                  </a:lnTo>
                  <a:close/>
                </a:path>
              </a:pathLst>
            </a:custGeom>
            <a:solidFill>
              <a:srgbClr val="076286"/>
            </a:solidFill>
          </p:spPr>
        </p:sp>
        <p:sp>
          <p:nvSpPr>
            <p:cNvPr id="4" name="TextBox 4"/>
            <p:cNvSpPr txBox="1"/>
            <p:nvPr/>
          </p:nvSpPr>
          <p:spPr>
            <a:xfrm>
              <a:off x="0" y="-38100"/>
              <a:ext cx="4157410" cy="2118309"/>
            </a:xfrm>
            <a:prstGeom prst="rect">
              <a:avLst/>
            </a:prstGeom>
          </p:spPr>
          <p:txBody>
            <a:bodyPr lIns="50800" tIns="50800" rIns="50800" bIns="50800" rtlCol="0" anchor="ctr"/>
            <a:lstStyle/>
            <a:p>
              <a:pPr algn="ctr">
                <a:lnSpc>
                  <a:spcPts val="2799"/>
                </a:lnSpc>
              </a:pPr>
              <a:endParaRPr/>
            </a:p>
          </p:txBody>
        </p:sp>
      </p:grpSp>
      <p:sp>
        <p:nvSpPr>
          <p:cNvPr id="5" name="AutoShape 5"/>
          <p:cNvSpPr/>
          <p:nvPr/>
        </p:nvSpPr>
        <p:spPr>
          <a:xfrm>
            <a:off x="0" y="9068834"/>
            <a:ext cx="15785164" cy="0"/>
          </a:xfrm>
          <a:prstGeom prst="line">
            <a:avLst/>
          </a:prstGeom>
          <a:ln w="47625" cap="flat">
            <a:solidFill>
              <a:srgbClr val="FFFFFF"/>
            </a:solidFill>
            <a:prstDash val="solid"/>
            <a:headEnd type="none" w="sm" len="sm"/>
            <a:tailEnd type="none" w="sm" len="sm"/>
          </a:ln>
        </p:spPr>
      </p:sp>
      <p:sp>
        <p:nvSpPr>
          <p:cNvPr id="6" name="AutoShape 6"/>
          <p:cNvSpPr/>
          <p:nvPr/>
        </p:nvSpPr>
        <p:spPr>
          <a:xfrm>
            <a:off x="0" y="1194353"/>
            <a:ext cx="15785164" cy="0"/>
          </a:xfrm>
          <a:prstGeom prst="line">
            <a:avLst/>
          </a:prstGeom>
          <a:ln w="47625" cap="flat">
            <a:solidFill>
              <a:srgbClr val="FFFFFF"/>
            </a:solidFill>
            <a:prstDash val="solid"/>
            <a:headEnd type="none" w="sm" len="sm"/>
            <a:tailEnd type="none" w="sm" len="sm"/>
          </a:ln>
        </p:spPr>
      </p:sp>
      <p:sp>
        <p:nvSpPr>
          <p:cNvPr id="7" name="Freeform 7"/>
          <p:cNvSpPr/>
          <p:nvPr/>
        </p:nvSpPr>
        <p:spPr>
          <a:xfrm>
            <a:off x="9501087" y="5143500"/>
            <a:ext cx="7075178" cy="4446955"/>
          </a:xfrm>
          <a:custGeom>
            <a:avLst/>
            <a:gdLst/>
            <a:ahLst/>
            <a:cxnLst/>
            <a:rect l="l" t="t" r="r" b="b"/>
            <a:pathLst>
              <a:path w="7075178" h="4446955">
                <a:moveTo>
                  <a:pt x="0" y="0"/>
                </a:moveTo>
                <a:lnTo>
                  <a:pt x="7075178" y="0"/>
                </a:lnTo>
                <a:lnTo>
                  <a:pt x="7075178" y="4446955"/>
                </a:lnTo>
                <a:lnTo>
                  <a:pt x="0" y="4446955"/>
                </a:lnTo>
                <a:lnTo>
                  <a:pt x="0" y="0"/>
                </a:lnTo>
                <a:close/>
              </a:path>
            </a:pathLst>
          </a:custGeom>
          <a:blipFill>
            <a:blip r:embed="rId2"/>
            <a:stretch>
              <a:fillRect/>
            </a:stretch>
          </a:blipFill>
        </p:spPr>
      </p:sp>
      <p:sp>
        <p:nvSpPr>
          <p:cNvPr id="8" name="TextBox 8"/>
          <p:cNvSpPr txBox="1"/>
          <p:nvPr/>
        </p:nvSpPr>
        <p:spPr>
          <a:xfrm>
            <a:off x="1010306" y="3216006"/>
            <a:ext cx="13531142" cy="1570356"/>
          </a:xfrm>
          <a:prstGeom prst="rect">
            <a:avLst/>
          </a:prstGeom>
        </p:spPr>
        <p:txBody>
          <a:bodyPr lIns="0" tIns="0" rIns="0" bIns="0" rtlCol="0" anchor="t">
            <a:spAutoFit/>
          </a:bodyPr>
          <a:lstStyle/>
          <a:p>
            <a:pPr algn="l">
              <a:lnSpc>
                <a:spcPts val="3079"/>
              </a:lnSpc>
            </a:pPr>
            <a:r>
              <a:rPr lang="en-US" sz="2199">
                <a:solidFill>
                  <a:srgbClr val="FFFFFF"/>
                </a:solidFill>
                <a:latin typeface="Open Sans"/>
                <a:ea typeface="Open Sans"/>
                <a:cs typeface="Open Sans"/>
                <a:sym typeface="Open Sans"/>
              </a:rPr>
              <a:t>La articulacion de tobillo y pie constituyen , por sus numerosos elementos óseos y sus componentes estabilizadores pasivos y activos , una complicada unidad estructural anatomica que se adapta a los diferentes movimientos que se producen con la bipedestación , la marcha y la carrera.</a:t>
            </a:r>
          </a:p>
          <a:p>
            <a:pPr algn="l">
              <a:lnSpc>
                <a:spcPts val="3359"/>
              </a:lnSpc>
            </a:pPr>
            <a:endParaRPr lang="en-US" sz="2199">
              <a:solidFill>
                <a:srgbClr val="FFFFFF"/>
              </a:solidFill>
              <a:latin typeface="Open Sans"/>
              <a:ea typeface="Open Sans"/>
              <a:cs typeface="Open Sans"/>
              <a:sym typeface="Open Sans"/>
            </a:endParaRPr>
          </a:p>
        </p:txBody>
      </p:sp>
      <p:sp>
        <p:nvSpPr>
          <p:cNvPr id="9" name="TextBox 9"/>
          <p:cNvSpPr txBox="1"/>
          <p:nvPr/>
        </p:nvSpPr>
        <p:spPr>
          <a:xfrm>
            <a:off x="981373" y="1702801"/>
            <a:ext cx="8115300" cy="1113155"/>
          </a:xfrm>
          <a:prstGeom prst="rect">
            <a:avLst/>
          </a:prstGeom>
        </p:spPr>
        <p:txBody>
          <a:bodyPr lIns="0" tIns="0" rIns="0" bIns="0" rtlCol="0" anchor="t">
            <a:spAutoFit/>
          </a:bodyPr>
          <a:lstStyle/>
          <a:p>
            <a:pPr algn="l">
              <a:lnSpc>
                <a:spcPts val="4359"/>
              </a:lnSpc>
            </a:pPr>
            <a:r>
              <a:rPr lang="en-US" sz="3999">
                <a:solidFill>
                  <a:srgbClr val="FFFFFF"/>
                </a:solidFill>
                <a:latin typeface="Garet"/>
                <a:ea typeface="Garet"/>
                <a:cs typeface="Garet"/>
                <a:sym typeface="Garet"/>
              </a:rPr>
              <a:t>RESONANCIA MAGNÉTICA DE TOBILLO</a:t>
            </a:r>
          </a:p>
        </p:txBody>
      </p:sp>
      <p:sp>
        <p:nvSpPr>
          <p:cNvPr id="10" name="TextBox 10"/>
          <p:cNvSpPr txBox="1"/>
          <p:nvPr/>
        </p:nvSpPr>
        <p:spPr>
          <a:xfrm>
            <a:off x="2953353" y="5051156"/>
            <a:ext cx="3757547" cy="356235"/>
          </a:xfrm>
          <a:prstGeom prst="rect">
            <a:avLst/>
          </a:prstGeom>
        </p:spPr>
        <p:txBody>
          <a:bodyPr lIns="0" tIns="0" rIns="0" bIns="0" rtlCol="0" anchor="t">
            <a:spAutoFit/>
          </a:bodyPr>
          <a:lstStyle/>
          <a:p>
            <a:pPr algn="l">
              <a:lnSpc>
                <a:spcPts val="2999"/>
              </a:lnSpc>
            </a:pPr>
            <a:r>
              <a:rPr lang="en-US" sz="2399" b="1">
                <a:solidFill>
                  <a:srgbClr val="FFFFFF"/>
                </a:solidFill>
                <a:latin typeface="Garet Bold"/>
                <a:ea typeface="Garet Bold"/>
                <a:cs typeface="Garet Bold"/>
                <a:sym typeface="Garet Bold"/>
              </a:rPr>
              <a:t>Patologias Frecuentes </a:t>
            </a:r>
          </a:p>
        </p:txBody>
      </p:sp>
      <p:sp>
        <p:nvSpPr>
          <p:cNvPr id="11" name="TextBox 11"/>
          <p:cNvSpPr txBox="1"/>
          <p:nvPr/>
        </p:nvSpPr>
        <p:spPr>
          <a:xfrm>
            <a:off x="2755676" y="5772260"/>
            <a:ext cx="5700594" cy="3159125"/>
          </a:xfrm>
          <a:prstGeom prst="rect">
            <a:avLst/>
          </a:prstGeom>
        </p:spPr>
        <p:txBody>
          <a:bodyPr lIns="0" tIns="0" rIns="0" bIns="0" rtlCol="0" anchor="t">
            <a:spAutoFit/>
          </a:bodyPr>
          <a:lstStyle/>
          <a:p>
            <a:pPr marL="431797" lvl="1" indent="-215899" algn="l">
              <a:lnSpc>
                <a:spcPts val="2799"/>
              </a:lnSpc>
              <a:buFont typeface="Arial"/>
              <a:buChar char="•"/>
            </a:pPr>
            <a:r>
              <a:rPr lang="en-US" sz="1999">
                <a:solidFill>
                  <a:srgbClr val="FFFFFF"/>
                </a:solidFill>
                <a:latin typeface="Open Sans"/>
                <a:ea typeface="Open Sans"/>
                <a:cs typeface="Open Sans"/>
                <a:sym typeface="Open Sans"/>
              </a:rPr>
              <a:t>Lesiones Osteocondrales </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Fracturas por estrés </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Fracturas ocultas </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Lesiones de Ligamentos </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Enfermedad de Fascia Plantar</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Neuralgia de Morton</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Pie Diabetico</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Bursitis</a:t>
            </a:r>
          </a:p>
          <a:p>
            <a:pPr algn="l">
              <a:lnSpc>
                <a:spcPts val="2799"/>
              </a:lnSpc>
            </a:pPr>
            <a:endParaRPr lang="en-US" sz="1999">
              <a:solidFill>
                <a:srgbClr val="FFFFFF"/>
              </a:solidFill>
              <a:latin typeface="Open Sans"/>
              <a:ea typeface="Open Sans"/>
              <a:cs typeface="Open Sans"/>
              <a:sym typeface="Open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4434111"/>
            <a:chOff x="0" y="0"/>
            <a:chExt cx="4816593" cy="1167832"/>
          </a:xfrm>
        </p:grpSpPr>
        <p:sp>
          <p:nvSpPr>
            <p:cNvPr id="3" name="Freeform 3"/>
            <p:cNvSpPr/>
            <p:nvPr/>
          </p:nvSpPr>
          <p:spPr>
            <a:xfrm>
              <a:off x="0" y="0"/>
              <a:ext cx="4816592" cy="1167832"/>
            </a:xfrm>
            <a:custGeom>
              <a:avLst/>
              <a:gdLst/>
              <a:ahLst/>
              <a:cxnLst/>
              <a:rect l="l" t="t" r="r" b="b"/>
              <a:pathLst>
                <a:path w="4816592" h="1167832">
                  <a:moveTo>
                    <a:pt x="0" y="0"/>
                  </a:moveTo>
                  <a:lnTo>
                    <a:pt x="4816592" y="0"/>
                  </a:lnTo>
                  <a:lnTo>
                    <a:pt x="4816592" y="1167832"/>
                  </a:lnTo>
                  <a:lnTo>
                    <a:pt x="0" y="1167832"/>
                  </a:lnTo>
                  <a:close/>
                </a:path>
              </a:pathLst>
            </a:custGeom>
            <a:solidFill>
              <a:srgbClr val="1C8EF4"/>
            </a:solidFill>
          </p:spPr>
        </p:sp>
        <p:sp>
          <p:nvSpPr>
            <p:cNvPr id="4" name="TextBox 4"/>
            <p:cNvSpPr txBox="1"/>
            <p:nvPr/>
          </p:nvSpPr>
          <p:spPr>
            <a:xfrm>
              <a:off x="0" y="-38100"/>
              <a:ext cx="4816593" cy="1205932"/>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257175" y="87608"/>
            <a:ext cx="1781978" cy="2651317"/>
          </a:xfrm>
          <a:custGeom>
            <a:avLst/>
            <a:gdLst/>
            <a:ahLst/>
            <a:cxnLst/>
            <a:rect l="l" t="t" r="r" b="b"/>
            <a:pathLst>
              <a:path w="1781978" h="2651317">
                <a:moveTo>
                  <a:pt x="0" y="0"/>
                </a:moveTo>
                <a:lnTo>
                  <a:pt x="1781978" y="0"/>
                </a:lnTo>
                <a:lnTo>
                  <a:pt x="1781978"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1936282" y="1155150"/>
            <a:ext cx="13754100" cy="2770505"/>
          </a:xfrm>
          <a:prstGeom prst="rect">
            <a:avLst/>
          </a:prstGeom>
        </p:spPr>
        <p:txBody>
          <a:bodyPr lIns="0" tIns="0" rIns="0" bIns="0" rtlCol="0" anchor="t">
            <a:spAutoFit/>
          </a:bodyPr>
          <a:lstStyle/>
          <a:p>
            <a:pPr algn="ctr">
              <a:lnSpc>
                <a:spcPts val="4359"/>
              </a:lnSpc>
            </a:pPr>
            <a:r>
              <a:rPr lang="en-US" sz="3999">
                <a:solidFill>
                  <a:srgbClr val="FFFFFF"/>
                </a:solidFill>
                <a:latin typeface="Garet"/>
                <a:ea typeface="Garet"/>
                <a:cs typeface="Garet"/>
                <a:sym typeface="Garet"/>
              </a:rPr>
              <a:t>Tener en cuenta al momento de comenzar estudio : </a:t>
            </a:r>
          </a:p>
          <a:p>
            <a:pPr algn="ctr">
              <a:lnSpc>
                <a:spcPts val="4359"/>
              </a:lnSpc>
            </a:pPr>
            <a:endParaRPr lang="en-US" sz="3999">
              <a:solidFill>
                <a:srgbClr val="FFFFFF"/>
              </a:solidFill>
              <a:latin typeface="Garet"/>
              <a:ea typeface="Garet"/>
              <a:cs typeface="Garet"/>
              <a:sym typeface="Garet"/>
            </a:endParaRPr>
          </a:p>
          <a:p>
            <a:pPr algn="ctr">
              <a:lnSpc>
                <a:spcPts val="4359"/>
              </a:lnSpc>
            </a:pPr>
            <a:r>
              <a:rPr lang="en-US" sz="3999">
                <a:solidFill>
                  <a:srgbClr val="FFFFFF"/>
                </a:solidFill>
                <a:latin typeface="Garet"/>
                <a:ea typeface="Garet"/>
                <a:cs typeface="Garet"/>
                <a:sym typeface="Garet"/>
              </a:rPr>
              <a:t>ÁREA DE ESTUDIO</a:t>
            </a:r>
          </a:p>
          <a:p>
            <a:pPr algn="ctr">
              <a:lnSpc>
                <a:spcPts val="4359"/>
              </a:lnSpc>
            </a:pPr>
            <a:r>
              <a:rPr lang="en-US" sz="3999">
                <a:solidFill>
                  <a:srgbClr val="FFFFFF"/>
                </a:solidFill>
                <a:latin typeface="Garet"/>
                <a:ea typeface="Garet"/>
                <a:cs typeface="Garet"/>
                <a:sym typeface="Garet"/>
              </a:rPr>
              <a:t>ANATOMÍA </a:t>
            </a:r>
          </a:p>
          <a:p>
            <a:pPr algn="ctr">
              <a:lnSpc>
                <a:spcPts val="4359"/>
              </a:lnSpc>
            </a:pPr>
            <a:r>
              <a:rPr lang="en-US" sz="3999">
                <a:solidFill>
                  <a:srgbClr val="FFFFFF"/>
                </a:solidFill>
                <a:latin typeface="Garet"/>
                <a:ea typeface="Garet"/>
                <a:cs typeface="Garet"/>
                <a:sym typeface="Garet"/>
              </a:rPr>
              <a:t>POSICIONAMIENTO</a:t>
            </a:r>
          </a:p>
        </p:txBody>
      </p:sp>
      <p:sp>
        <p:nvSpPr>
          <p:cNvPr id="7" name="Freeform 7"/>
          <p:cNvSpPr/>
          <p:nvPr/>
        </p:nvSpPr>
        <p:spPr>
          <a:xfrm rot="-10800000">
            <a:off x="15329557" y="934063"/>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9886251" y="6191657"/>
            <a:ext cx="4338398" cy="3066643"/>
          </a:xfrm>
          <a:custGeom>
            <a:avLst/>
            <a:gdLst/>
            <a:ahLst/>
            <a:cxnLst/>
            <a:rect l="l" t="t" r="r" b="b"/>
            <a:pathLst>
              <a:path w="4338398" h="3066643">
                <a:moveTo>
                  <a:pt x="0" y="0"/>
                </a:moveTo>
                <a:lnTo>
                  <a:pt x="4338398" y="0"/>
                </a:lnTo>
                <a:lnTo>
                  <a:pt x="4338398" y="3066643"/>
                </a:lnTo>
                <a:lnTo>
                  <a:pt x="0" y="3066643"/>
                </a:lnTo>
                <a:lnTo>
                  <a:pt x="0" y="0"/>
                </a:lnTo>
                <a:close/>
              </a:path>
            </a:pathLst>
          </a:custGeom>
          <a:blipFill>
            <a:blip r:embed="rId4"/>
            <a:stretch>
              <a:fillRect/>
            </a:stretch>
          </a:blipFill>
        </p:spPr>
      </p:sp>
      <p:sp>
        <p:nvSpPr>
          <p:cNvPr id="9" name="Freeform 9"/>
          <p:cNvSpPr/>
          <p:nvPr/>
        </p:nvSpPr>
        <p:spPr>
          <a:xfrm>
            <a:off x="14416284" y="6924170"/>
            <a:ext cx="2548197" cy="1601616"/>
          </a:xfrm>
          <a:custGeom>
            <a:avLst/>
            <a:gdLst/>
            <a:ahLst/>
            <a:cxnLst/>
            <a:rect l="l" t="t" r="r" b="b"/>
            <a:pathLst>
              <a:path w="2548197" h="1601616">
                <a:moveTo>
                  <a:pt x="0" y="0"/>
                </a:moveTo>
                <a:lnTo>
                  <a:pt x="2548197" y="0"/>
                </a:lnTo>
                <a:lnTo>
                  <a:pt x="2548197" y="1601616"/>
                </a:lnTo>
                <a:lnTo>
                  <a:pt x="0" y="1601616"/>
                </a:lnTo>
                <a:lnTo>
                  <a:pt x="0" y="0"/>
                </a:lnTo>
                <a:close/>
              </a:path>
            </a:pathLst>
          </a:custGeom>
          <a:blipFill>
            <a:blip r:embed="rId5"/>
            <a:stretch>
              <a:fillRect/>
            </a:stretch>
          </a:blipFill>
        </p:spPr>
      </p:sp>
      <p:sp>
        <p:nvSpPr>
          <p:cNvPr id="10" name="Freeform 10"/>
          <p:cNvSpPr/>
          <p:nvPr/>
        </p:nvSpPr>
        <p:spPr>
          <a:xfrm>
            <a:off x="6301777" y="6191657"/>
            <a:ext cx="2348472" cy="3066643"/>
          </a:xfrm>
          <a:custGeom>
            <a:avLst/>
            <a:gdLst/>
            <a:ahLst/>
            <a:cxnLst/>
            <a:rect l="l" t="t" r="r" b="b"/>
            <a:pathLst>
              <a:path w="2348472" h="3066643">
                <a:moveTo>
                  <a:pt x="0" y="0"/>
                </a:moveTo>
                <a:lnTo>
                  <a:pt x="2348472" y="0"/>
                </a:lnTo>
                <a:lnTo>
                  <a:pt x="2348472" y="3066643"/>
                </a:lnTo>
                <a:lnTo>
                  <a:pt x="0" y="3066643"/>
                </a:lnTo>
                <a:lnTo>
                  <a:pt x="0" y="0"/>
                </a:lnTo>
                <a:close/>
              </a:path>
            </a:pathLst>
          </a:custGeom>
          <a:blipFill>
            <a:blip r:embed="rId6"/>
            <a:stretch>
              <a:fillRect/>
            </a:stretch>
          </a:blipFill>
        </p:spPr>
      </p:sp>
      <p:sp>
        <p:nvSpPr>
          <p:cNvPr id="11" name="Freeform 11"/>
          <p:cNvSpPr/>
          <p:nvPr/>
        </p:nvSpPr>
        <p:spPr>
          <a:xfrm>
            <a:off x="3992525" y="7095491"/>
            <a:ext cx="2118752" cy="2162809"/>
          </a:xfrm>
          <a:custGeom>
            <a:avLst/>
            <a:gdLst/>
            <a:ahLst/>
            <a:cxnLst/>
            <a:rect l="l" t="t" r="r" b="b"/>
            <a:pathLst>
              <a:path w="2118752" h="2162809">
                <a:moveTo>
                  <a:pt x="0" y="0"/>
                </a:moveTo>
                <a:lnTo>
                  <a:pt x="2118752" y="0"/>
                </a:lnTo>
                <a:lnTo>
                  <a:pt x="2118752" y="2162809"/>
                </a:lnTo>
                <a:lnTo>
                  <a:pt x="0" y="2162809"/>
                </a:lnTo>
                <a:lnTo>
                  <a:pt x="0" y="0"/>
                </a:lnTo>
                <a:close/>
              </a:path>
            </a:pathLst>
          </a:custGeom>
          <a:blipFill>
            <a:blip r:embed="rId7"/>
            <a:stretch>
              <a:fillRect/>
            </a:stretch>
          </a:blipFill>
        </p:spPr>
      </p:sp>
      <p:sp>
        <p:nvSpPr>
          <p:cNvPr id="12" name="Freeform 12"/>
          <p:cNvSpPr/>
          <p:nvPr/>
        </p:nvSpPr>
        <p:spPr>
          <a:xfrm>
            <a:off x="410851" y="6357121"/>
            <a:ext cx="3523305" cy="2901179"/>
          </a:xfrm>
          <a:custGeom>
            <a:avLst/>
            <a:gdLst/>
            <a:ahLst/>
            <a:cxnLst/>
            <a:rect l="l" t="t" r="r" b="b"/>
            <a:pathLst>
              <a:path w="3523305" h="2901179">
                <a:moveTo>
                  <a:pt x="0" y="0"/>
                </a:moveTo>
                <a:lnTo>
                  <a:pt x="3523305" y="0"/>
                </a:lnTo>
                <a:lnTo>
                  <a:pt x="3523305" y="2901179"/>
                </a:lnTo>
                <a:lnTo>
                  <a:pt x="0" y="2901179"/>
                </a:lnTo>
                <a:lnTo>
                  <a:pt x="0" y="0"/>
                </a:lnTo>
                <a:close/>
              </a:path>
            </a:pathLst>
          </a:custGeom>
          <a:blipFill>
            <a:blip r:embed="rId8"/>
            <a:stretch>
              <a:fillRect l="-30927" r="-21780"/>
            </a:stretch>
          </a:blipFill>
        </p:spPr>
      </p:sp>
      <p:sp>
        <p:nvSpPr>
          <p:cNvPr id="13" name="Freeform 13"/>
          <p:cNvSpPr/>
          <p:nvPr/>
        </p:nvSpPr>
        <p:spPr>
          <a:xfrm>
            <a:off x="8846118" y="7385579"/>
            <a:ext cx="844262" cy="844262"/>
          </a:xfrm>
          <a:custGeom>
            <a:avLst/>
            <a:gdLst/>
            <a:ahLst/>
            <a:cxnLst/>
            <a:rect l="l" t="t" r="r" b="b"/>
            <a:pathLst>
              <a:path w="844262" h="844262">
                <a:moveTo>
                  <a:pt x="0" y="0"/>
                </a:moveTo>
                <a:lnTo>
                  <a:pt x="844263" y="0"/>
                </a:lnTo>
                <a:lnTo>
                  <a:pt x="844263" y="844263"/>
                </a:lnTo>
                <a:lnTo>
                  <a:pt x="0" y="8442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TextBox 14"/>
          <p:cNvSpPr txBox="1"/>
          <p:nvPr/>
        </p:nvSpPr>
        <p:spPr>
          <a:xfrm>
            <a:off x="4787150" y="373358"/>
            <a:ext cx="9398496"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TOBILLO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92936" y="5891033"/>
            <a:ext cx="3406011" cy="2999869"/>
          </a:xfrm>
          <a:custGeom>
            <a:avLst/>
            <a:gdLst/>
            <a:ahLst/>
            <a:cxnLst/>
            <a:rect l="l" t="t" r="r" b="b"/>
            <a:pathLst>
              <a:path w="3406011" h="2999869">
                <a:moveTo>
                  <a:pt x="0" y="0"/>
                </a:moveTo>
                <a:lnTo>
                  <a:pt x="3406012" y="0"/>
                </a:lnTo>
                <a:lnTo>
                  <a:pt x="3406012" y="2999869"/>
                </a:lnTo>
                <a:lnTo>
                  <a:pt x="0" y="2999869"/>
                </a:lnTo>
                <a:lnTo>
                  <a:pt x="0" y="0"/>
                </a:lnTo>
                <a:close/>
              </a:path>
            </a:pathLst>
          </a:custGeom>
          <a:blipFill>
            <a:blip r:embed="rId2"/>
            <a:stretch>
              <a:fillRect l="-8864" r="-8864"/>
            </a:stretch>
          </a:blipFill>
        </p:spPr>
      </p:sp>
      <p:grpSp>
        <p:nvGrpSpPr>
          <p:cNvPr id="3" name="Group 3"/>
          <p:cNvGrpSpPr/>
          <p:nvPr/>
        </p:nvGrpSpPr>
        <p:grpSpPr>
          <a:xfrm>
            <a:off x="16724843" y="-534836"/>
            <a:ext cx="1563157" cy="10858576"/>
            <a:chOff x="0" y="0"/>
            <a:chExt cx="411696" cy="2859872"/>
          </a:xfrm>
        </p:grpSpPr>
        <p:sp>
          <p:nvSpPr>
            <p:cNvPr id="4" name="Freeform 4"/>
            <p:cNvSpPr/>
            <p:nvPr/>
          </p:nvSpPr>
          <p:spPr>
            <a:xfrm>
              <a:off x="0" y="0"/>
              <a:ext cx="411696" cy="2859872"/>
            </a:xfrm>
            <a:custGeom>
              <a:avLst/>
              <a:gdLst/>
              <a:ahLst/>
              <a:cxnLst/>
              <a:rect l="l" t="t" r="r" b="b"/>
              <a:pathLst>
                <a:path w="411696" h="2859872">
                  <a:moveTo>
                    <a:pt x="0" y="0"/>
                  </a:moveTo>
                  <a:lnTo>
                    <a:pt x="411696" y="0"/>
                  </a:lnTo>
                  <a:lnTo>
                    <a:pt x="411696" y="2859872"/>
                  </a:lnTo>
                  <a:lnTo>
                    <a:pt x="0" y="2859872"/>
                  </a:lnTo>
                  <a:close/>
                </a:path>
              </a:pathLst>
            </a:custGeom>
            <a:solidFill>
              <a:srgbClr val="749F6B"/>
            </a:solidFill>
          </p:spPr>
        </p:sp>
        <p:sp>
          <p:nvSpPr>
            <p:cNvPr id="5" name="TextBox 5"/>
            <p:cNvSpPr txBox="1"/>
            <p:nvPr/>
          </p:nvSpPr>
          <p:spPr>
            <a:xfrm>
              <a:off x="0" y="-38100"/>
              <a:ext cx="411696" cy="2897972"/>
            </a:xfrm>
            <a:prstGeom prst="rect">
              <a:avLst/>
            </a:prstGeom>
          </p:spPr>
          <p:txBody>
            <a:bodyPr lIns="50800" tIns="50800" rIns="50800" bIns="50800" rtlCol="0" anchor="ctr"/>
            <a:lstStyle/>
            <a:p>
              <a:pPr algn="ctr">
                <a:lnSpc>
                  <a:spcPts val="2799"/>
                </a:lnSpc>
              </a:pPr>
              <a:endParaRPr/>
            </a:p>
          </p:txBody>
        </p:sp>
      </p:grpSp>
      <p:sp>
        <p:nvSpPr>
          <p:cNvPr id="6" name="Freeform 6"/>
          <p:cNvSpPr/>
          <p:nvPr/>
        </p:nvSpPr>
        <p:spPr>
          <a:xfrm>
            <a:off x="5494128" y="481721"/>
            <a:ext cx="10905041" cy="3865752"/>
          </a:xfrm>
          <a:custGeom>
            <a:avLst/>
            <a:gdLst/>
            <a:ahLst/>
            <a:cxnLst/>
            <a:rect l="l" t="t" r="r" b="b"/>
            <a:pathLst>
              <a:path w="10905041" h="3865752">
                <a:moveTo>
                  <a:pt x="0" y="0"/>
                </a:moveTo>
                <a:lnTo>
                  <a:pt x="10905042" y="0"/>
                </a:lnTo>
                <a:lnTo>
                  <a:pt x="10905042" y="3865752"/>
                </a:lnTo>
                <a:lnTo>
                  <a:pt x="0" y="3865752"/>
                </a:lnTo>
                <a:lnTo>
                  <a:pt x="0" y="0"/>
                </a:lnTo>
                <a:close/>
              </a:path>
            </a:pathLst>
          </a:custGeom>
          <a:blipFill>
            <a:blip r:embed="rId3"/>
            <a:stretch>
              <a:fillRect/>
            </a:stretch>
          </a:blipFill>
        </p:spPr>
      </p:sp>
      <p:sp>
        <p:nvSpPr>
          <p:cNvPr id="7" name="Freeform 7"/>
          <p:cNvSpPr/>
          <p:nvPr/>
        </p:nvSpPr>
        <p:spPr>
          <a:xfrm>
            <a:off x="7067908" y="4696073"/>
            <a:ext cx="7387975" cy="5180240"/>
          </a:xfrm>
          <a:custGeom>
            <a:avLst/>
            <a:gdLst/>
            <a:ahLst/>
            <a:cxnLst/>
            <a:rect l="l" t="t" r="r" b="b"/>
            <a:pathLst>
              <a:path w="7387975" h="5180240">
                <a:moveTo>
                  <a:pt x="0" y="0"/>
                </a:moveTo>
                <a:lnTo>
                  <a:pt x="7387975" y="0"/>
                </a:lnTo>
                <a:lnTo>
                  <a:pt x="7387975" y="5180240"/>
                </a:lnTo>
                <a:lnTo>
                  <a:pt x="0" y="5180240"/>
                </a:lnTo>
                <a:lnTo>
                  <a:pt x="0" y="0"/>
                </a:lnTo>
                <a:close/>
              </a:path>
            </a:pathLst>
          </a:custGeom>
          <a:blipFill>
            <a:blip r:embed="rId4"/>
            <a:stretch>
              <a:fillRect/>
            </a:stretch>
          </a:blipFill>
        </p:spPr>
      </p:sp>
      <p:sp>
        <p:nvSpPr>
          <p:cNvPr id="8" name="TextBox 8"/>
          <p:cNvSpPr txBox="1"/>
          <p:nvPr/>
        </p:nvSpPr>
        <p:spPr>
          <a:xfrm rot="-5400000">
            <a:off x="12388674" y="4278640"/>
            <a:ext cx="10107519" cy="480568"/>
          </a:xfrm>
          <a:prstGeom prst="rect">
            <a:avLst/>
          </a:prstGeom>
        </p:spPr>
        <p:txBody>
          <a:bodyPr lIns="0" tIns="0" rIns="0" bIns="0" rtlCol="0" anchor="t">
            <a:spAutoFit/>
          </a:bodyPr>
          <a:lstStyle/>
          <a:p>
            <a:pPr algn="l">
              <a:lnSpc>
                <a:spcPts val="3962"/>
              </a:lnSpc>
            </a:pPr>
            <a:r>
              <a:rPr lang="en-US" sz="2830" u="sng">
                <a:solidFill>
                  <a:srgbClr val="00132D"/>
                </a:solidFill>
                <a:latin typeface="Garet"/>
                <a:ea typeface="Garet"/>
                <a:cs typeface="Garet"/>
                <a:sym typeface="Garet"/>
              </a:rPr>
              <a:t>Descripción Técnica O-Scan Esaote Bajo Campo</a:t>
            </a:r>
          </a:p>
        </p:txBody>
      </p:sp>
      <p:sp>
        <p:nvSpPr>
          <p:cNvPr id="9" name="TextBox 9"/>
          <p:cNvSpPr txBox="1"/>
          <p:nvPr/>
        </p:nvSpPr>
        <p:spPr>
          <a:xfrm>
            <a:off x="448639" y="3600459"/>
            <a:ext cx="5294606" cy="1732153"/>
          </a:xfrm>
          <a:prstGeom prst="rect">
            <a:avLst/>
          </a:prstGeom>
        </p:spPr>
        <p:txBody>
          <a:bodyPr lIns="0" tIns="0" rIns="0" bIns="0" rtlCol="0" anchor="t">
            <a:spAutoFit/>
          </a:bodyPr>
          <a:lstStyle/>
          <a:p>
            <a:pPr algn="ctr">
              <a:lnSpc>
                <a:spcPts val="6901"/>
              </a:lnSpc>
            </a:pPr>
            <a:r>
              <a:rPr lang="en-US" sz="4929" u="sng">
                <a:solidFill>
                  <a:srgbClr val="00132D"/>
                </a:solidFill>
                <a:latin typeface="Garet"/>
                <a:ea typeface="Garet"/>
                <a:cs typeface="Garet"/>
                <a:sym typeface="Garet"/>
              </a:rPr>
              <a:t>Sala de Resonancia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3746839"/>
            <a:chOff x="0" y="0"/>
            <a:chExt cx="4816593" cy="986822"/>
          </a:xfrm>
        </p:grpSpPr>
        <p:sp>
          <p:nvSpPr>
            <p:cNvPr id="3" name="Freeform 3"/>
            <p:cNvSpPr/>
            <p:nvPr/>
          </p:nvSpPr>
          <p:spPr>
            <a:xfrm>
              <a:off x="0" y="0"/>
              <a:ext cx="4816592" cy="986822"/>
            </a:xfrm>
            <a:custGeom>
              <a:avLst/>
              <a:gdLst/>
              <a:ahLst/>
              <a:cxnLst/>
              <a:rect l="l" t="t" r="r" b="b"/>
              <a:pathLst>
                <a:path w="4816592" h="986822">
                  <a:moveTo>
                    <a:pt x="0" y="0"/>
                  </a:moveTo>
                  <a:lnTo>
                    <a:pt x="4816592" y="0"/>
                  </a:lnTo>
                  <a:lnTo>
                    <a:pt x="4816592" y="986822"/>
                  </a:lnTo>
                  <a:lnTo>
                    <a:pt x="0" y="986822"/>
                  </a:lnTo>
                  <a:close/>
                </a:path>
              </a:pathLst>
            </a:custGeom>
            <a:solidFill>
              <a:srgbClr val="1C8EF4"/>
            </a:solidFill>
          </p:spPr>
        </p:sp>
        <p:sp>
          <p:nvSpPr>
            <p:cNvPr id="4" name="TextBox 4"/>
            <p:cNvSpPr txBox="1"/>
            <p:nvPr/>
          </p:nvSpPr>
          <p:spPr>
            <a:xfrm>
              <a:off x="0" y="-38100"/>
              <a:ext cx="4816593" cy="1024922"/>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1175534" y="29715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a:off x="15054262" y="90548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TextBox 7"/>
          <p:cNvSpPr txBox="1"/>
          <p:nvPr/>
        </p:nvSpPr>
        <p:spPr>
          <a:xfrm>
            <a:off x="362701" y="4430439"/>
            <a:ext cx="12317665" cy="5246507"/>
          </a:xfrm>
          <a:prstGeom prst="rect">
            <a:avLst/>
          </a:prstGeom>
        </p:spPr>
        <p:txBody>
          <a:bodyPr lIns="0" tIns="0" rIns="0" bIns="0" rtlCol="0" anchor="t">
            <a:spAutoFit/>
          </a:bodyPr>
          <a:lstStyle/>
          <a:p>
            <a:pPr algn="l">
              <a:lnSpc>
                <a:spcPts val="3189"/>
              </a:lnSpc>
            </a:pPr>
            <a:r>
              <a:rPr lang="en-US" sz="2925" b="1" u="sng">
                <a:solidFill>
                  <a:srgbClr val="000000"/>
                </a:solidFill>
                <a:latin typeface="Garet Bold"/>
                <a:ea typeface="Garet Bold"/>
                <a:cs typeface="Garet Bold"/>
                <a:sym typeface="Garet Bold"/>
              </a:rPr>
              <a:t>VISUALIZADOR </a:t>
            </a:r>
          </a:p>
          <a:p>
            <a:pPr algn="l">
              <a:lnSpc>
                <a:spcPts val="3189"/>
              </a:lnSpc>
            </a:pPr>
            <a:endParaRPr lang="en-US" sz="2925" b="1" u="sng">
              <a:solidFill>
                <a:srgbClr val="000000"/>
              </a:solidFill>
              <a:latin typeface="Garet Bold"/>
              <a:ea typeface="Garet Bold"/>
              <a:cs typeface="Garet Bold"/>
              <a:sym typeface="Garet Bold"/>
            </a:endParaRPr>
          </a:p>
          <a:p>
            <a:pPr algn="l">
              <a:lnSpc>
                <a:spcPts val="3189"/>
              </a:lnSpc>
            </a:pPr>
            <a:r>
              <a:rPr lang="en-US" sz="2925" b="1" u="sng">
                <a:solidFill>
                  <a:srgbClr val="000000"/>
                </a:solidFill>
                <a:latin typeface="Garet Bold"/>
                <a:ea typeface="Garet Bold"/>
                <a:cs typeface="Garet Bold"/>
                <a:sym typeface="Garet Bold"/>
              </a:rPr>
              <a:t>SCOUT 3 PLANOS Localizador AXIAL</a:t>
            </a:r>
          </a:p>
          <a:p>
            <a:pPr algn="l">
              <a:lnSpc>
                <a:spcPts val="3189"/>
              </a:lnSpc>
            </a:pPr>
            <a:endParaRPr lang="en-US" sz="2925" b="1" u="sng">
              <a:solidFill>
                <a:srgbClr val="000000"/>
              </a:solidFill>
              <a:latin typeface="Garet Bold"/>
              <a:ea typeface="Garet Bold"/>
              <a:cs typeface="Garet Bold"/>
              <a:sym typeface="Garet Bold"/>
            </a:endParaRPr>
          </a:p>
          <a:p>
            <a:pPr algn="l">
              <a:lnSpc>
                <a:spcPts val="3189"/>
              </a:lnSpc>
            </a:pPr>
            <a:r>
              <a:rPr lang="en-US" sz="2925" b="1" u="sng">
                <a:solidFill>
                  <a:srgbClr val="000000"/>
                </a:solidFill>
                <a:latin typeface="Garet Bold"/>
                <a:ea typeface="Garet Bold"/>
                <a:cs typeface="Garet Bold"/>
                <a:sym typeface="Garet Bold"/>
              </a:rPr>
              <a:t>SAGITAL STIR</a:t>
            </a:r>
          </a:p>
          <a:p>
            <a:pPr algn="l">
              <a:lnSpc>
                <a:spcPts val="3189"/>
              </a:lnSpc>
            </a:pPr>
            <a:r>
              <a:rPr lang="en-US" sz="2925" b="1" u="sng">
                <a:solidFill>
                  <a:srgbClr val="000000"/>
                </a:solidFill>
                <a:latin typeface="Garet Bold"/>
                <a:ea typeface="Garet Bold"/>
                <a:cs typeface="Garet Bold"/>
                <a:sym typeface="Garet Bold"/>
              </a:rPr>
              <a:t>SAGITAL T1</a:t>
            </a:r>
          </a:p>
          <a:p>
            <a:pPr algn="l">
              <a:lnSpc>
                <a:spcPts val="3189"/>
              </a:lnSpc>
            </a:pPr>
            <a:endParaRPr lang="en-US" sz="2925" b="1" u="sng">
              <a:solidFill>
                <a:srgbClr val="000000"/>
              </a:solidFill>
              <a:latin typeface="Garet Bold"/>
              <a:ea typeface="Garet Bold"/>
              <a:cs typeface="Garet Bold"/>
              <a:sym typeface="Garet Bold"/>
            </a:endParaRPr>
          </a:p>
          <a:p>
            <a:pPr algn="l">
              <a:lnSpc>
                <a:spcPts val="3189"/>
              </a:lnSpc>
            </a:pPr>
            <a:r>
              <a:rPr lang="en-US" sz="2925" b="1" u="sng">
                <a:solidFill>
                  <a:srgbClr val="000000"/>
                </a:solidFill>
                <a:latin typeface="Garet Bold"/>
                <a:ea typeface="Garet Bold"/>
                <a:cs typeface="Garet Bold"/>
                <a:sym typeface="Garet Bold"/>
              </a:rPr>
              <a:t>COR  STIR </a:t>
            </a:r>
          </a:p>
          <a:p>
            <a:pPr algn="l">
              <a:lnSpc>
                <a:spcPts val="3189"/>
              </a:lnSpc>
            </a:pPr>
            <a:r>
              <a:rPr lang="en-US" sz="2925" b="1" u="sng">
                <a:solidFill>
                  <a:srgbClr val="000000"/>
                </a:solidFill>
                <a:latin typeface="Garet Bold"/>
                <a:ea typeface="Garet Bold"/>
                <a:cs typeface="Garet Bold"/>
                <a:sym typeface="Garet Bold"/>
              </a:rPr>
              <a:t>COR  T1</a:t>
            </a:r>
          </a:p>
          <a:p>
            <a:pPr algn="l">
              <a:lnSpc>
                <a:spcPts val="3189"/>
              </a:lnSpc>
            </a:pPr>
            <a:endParaRPr lang="en-US" sz="2925" b="1" u="sng">
              <a:solidFill>
                <a:srgbClr val="000000"/>
              </a:solidFill>
              <a:latin typeface="Garet Bold"/>
              <a:ea typeface="Garet Bold"/>
              <a:cs typeface="Garet Bold"/>
              <a:sym typeface="Garet Bold"/>
            </a:endParaRPr>
          </a:p>
          <a:p>
            <a:pPr algn="l">
              <a:lnSpc>
                <a:spcPts val="3189"/>
              </a:lnSpc>
            </a:pPr>
            <a:r>
              <a:rPr lang="en-US" sz="2925" b="1" u="sng">
                <a:solidFill>
                  <a:srgbClr val="000000"/>
                </a:solidFill>
                <a:latin typeface="Garet Bold"/>
                <a:ea typeface="Garet Bold"/>
                <a:cs typeface="Garet Bold"/>
                <a:sym typeface="Garet Bold"/>
              </a:rPr>
              <a:t>AXIAL STIR </a:t>
            </a:r>
          </a:p>
          <a:p>
            <a:pPr algn="l">
              <a:lnSpc>
                <a:spcPts val="3189"/>
              </a:lnSpc>
            </a:pPr>
            <a:r>
              <a:rPr lang="en-US" sz="2925" b="1" u="sng">
                <a:solidFill>
                  <a:srgbClr val="000000"/>
                </a:solidFill>
                <a:latin typeface="Garet Bold"/>
                <a:ea typeface="Garet Bold"/>
                <a:cs typeface="Garet Bold"/>
                <a:sym typeface="Garet Bold"/>
              </a:rPr>
              <a:t>AXIAL T2</a:t>
            </a:r>
          </a:p>
          <a:p>
            <a:pPr algn="l">
              <a:lnSpc>
                <a:spcPts val="3189"/>
              </a:lnSpc>
            </a:pPr>
            <a:endParaRPr lang="en-US" sz="2925" b="1" u="sng">
              <a:solidFill>
                <a:srgbClr val="000000"/>
              </a:solidFill>
              <a:latin typeface="Garet Bold"/>
              <a:ea typeface="Garet Bold"/>
              <a:cs typeface="Garet Bold"/>
              <a:sym typeface="Garet Bold"/>
            </a:endParaRPr>
          </a:p>
        </p:txBody>
      </p:sp>
      <p:sp>
        <p:nvSpPr>
          <p:cNvPr id="8" name="Freeform 8"/>
          <p:cNvSpPr/>
          <p:nvPr/>
        </p:nvSpPr>
        <p:spPr>
          <a:xfrm rot="-10800000">
            <a:off x="3654298" y="5734453"/>
            <a:ext cx="378079" cy="1599565"/>
          </a:xfrm>
          <a:custGeom>
            <a:avLst/>
            <a:gdLst/>
            <a:ahLst/>
            <a:cxnLst/>
            <a:rect l="l" t="t" r="r" b="b"/>
            <a:pathLst>
              <a:path w="378079" h="1599565">
                <a:moveTo>
                  <a:pt x="0" y="0"/>
                </a:moveTo>
                <a:lnTo>
                  <a:pt x="378079" y="0"/>
                </a:lnTo>
                <a:lnTo>
                  <a:pt x="378079" y="1599564"/>
                </a:lnTo>
                <a:lnTo>
                  <a:pt x="0" y="15995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9" name="Freeform 9"/>
          <p:cNvSpPr/>
          <p:nvPr/>
        </p:nvSpPr>
        <p:spPr>
          <a:xfrm rot="-10800000">
            <a:off x="8199907" y="4597472"/>
            <a:ext cx="315041" cy="1332865"/>
          </a:xfrm>
          <a:custGeom>
            <a:avLst/>
            <a:gdLst/>
            <a:ahLst/>
            <a:cxnLst/>
            <a:rect l="l" t="t" r="r" b="b"/>
            <a:pathLst>
              <a:path w="315041" h="1332865">
                <a:moveTo>
                  <a:pt x="0" y="0"/>
                </a:moveTo>
                <a:lnTo>
                  <a:pt x="315041" y="0"/>
                </a:lnTo>
                <a:lnTo>
                  <a:pt x="315041" y="1332865"/>
                </a:lnTo>
                <a:lnTo>
                  <a:pt x="0" y="13328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10" name="Freeform 10"/>
          <p:cNvSpPr/>
          <p:nvPr/>
        </p:nvSpPr>
        <p:spPr>
          <a:xfrm rot="-10800000">
            <a:off x="2957512" y="8613531"/>
            <a:ext cx="304800" cy="1289538"/>
          </a:xfrm>
          <a:custGeom>
            <a:avLst/>
            <a:gdLst/>
            <a:ahLst/>
            <a:cxnLst/>
            <a:rect l="l" t="t" r="r" b="b"/>
            <a:pathLst>
              <a:path w="304800" h="1289538">
                <a:moveTo>
                  <a:pt x="0" y="0"/>
                </a:moveTo>
                <a:lnTo>
                  <a:pt x="304800" y="0"/>
                </a:lnTo>
                <a:lnTo>
                  <a:pt x="304800" y="1289538"/>
                </a:lnTo>
                <a:lnTo>
                  <a:pt x="0" y="12895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11" name="Freeform 11"/>
          <p:cNvSpPr/>
          <p:nvPr/>
        </p:nvSpPr>
        <p:spPr>
          <a:xfrm rot="-10800000">
            <a:off x="3305905" y="7334017"/>
            <a:ext cx="304800" cy="1289538"/>
          </a:xfrm>
          <a:custGeom>
            <a:avLst/>
            <a:gdLst/>
            <a:ahLst/>
            <a:cxnLst/>
            <a:rect l="l" t="t" r="r" b="b"/>
            <a:pathLst>
              <a:path w="304800" h="1289538">
                <a:moveTo>
                  <a:pt x="0" y="0"/>
                </a:moveTo>
                <a:lnTo>
                  <a:pt x="304800" y="0"/>
                </a:lnTo>
                <a:lnTo>
                  <a:pt x="304800" y="1289539"/>
                </a:lnTo>
                <a:lnTo>
                  <a:pt x="0" y="12895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12" name="Freeform 12"/>
          <p:cNvSpPr/>
          <p:nvPr/>
        </p:nvSpPr>
        <p:spPr>
          <a:xfrm>
            <a:off x="16458668" y="3947377"/>
            <a:ext cx="1601264" cy="938240"/>
          </a:xfrm>
          <a:custGeom>
            <a:avLst/>
            <a:gdLst/>
            <a:ahLst/>
            <a:cxnLst/>
            <a:rect l="l" t="t" r="r" b="b"/>
            <a:pathLst>
              <a:path w="1601264" h="938240">
                <a:moveTo>
                  <a:pt x="0" y="0"/>
                </a:moveTo>
                <a:lnTo>
                  <a:pt x="1601264" y="0"/>
                </a:lnTo>
                <a:lnTo>
                  <a:pt x="1601264" y="938240"/>
                </a:lnTo>
                <a:lnTo>
                  <a:pt x="0" y="938240"/>
                </a:lnTo>
                <a:lnTo>
                  <a:pt x="0" y="0"/>
                </a:lnTo>
                <a:close/>
              </a:path>
            </a:pathLst>
          </a:custGeom>
          <a:blipFill>
            <a:blip r:embed="rId6"/>
            <a:stretch>
              <a:fillRect/>
            </a:stretch>
          </a:blipFill>
        </p:spPr>
      </p:sp>
      <p:sp>
        <p:nvSpPr>
          <p:cNvPr id="13" name="Freeform 13"/>
          <p:cNvSpPr/>
          <p:nvPr/>
        </p:nvSpPr>
        <p:spPr>
          <a:xfrm>
            <a:off x="15954777" y="7334017"/>
            <a:ext cx="1870670" cy="1995381"/>
          </a:xfrm>
          <a:custGeom>
            <a:avLst/>
            <a:gdLst/>
            <a:ahLst/>
            <a:cxnLst/>
            <a:rect l="l" t="t" r="r" b="b"/>
            <a:pathLst>
              <a:path w="1870670" h="1995381">
                <a:moveTo>
                  <a:pt x="0" y="0"/>
                </a:moveTo>
                <a:lnTo>
                  <a:pt x="1870669" y="0"/>
                </a:lnTo>
                <a:lnTo>
                  <a:pt x="1870669" y="1995382"/>
                </a:lnTo>
                <a:lnTo>
                  <a:pt x="0" y="1995382"/>
                </a:lnTo>
                <a:lnTo>
                  <a:pt x="0" y="0"/>
                </a:lnTo>
                <a:close/>
              </a:path>
            </a:pathLst>
          </a:custGeom>
          <a:blipFill>
            <a:blip r:embed="rId7"/>
            <a:stretch>
              <a:fillRect/>
            </a:stretch>
          </a:blipFill>
        </p:spPr>
      </p:sp>
      <p:sp>
        <p:nvSpPr>
          <p:cNvPr id="14" name="TextBox 14"/>
          <p:cNvSpPr txBox="1"/>
          <p:nvPr/>
        </p:nvSpPr>
        <p:spPr>
          <a:xfrm>
            <a:off x="3233738" y="1201528"/>
            <a:ext cx="11820525" cy="2383852"/>
          </a:xfrm>
          <a:prstGeom prst="rect">
            <a:avLst/>
          </a:prstGeom>
        </p:spPr>
        <p:txBody>
          <a:bodyPr lIns="0" tIns="0" rIns="0" bIns="0" rtlCol="0" anchor="t">
            <a:spAutoFit/>
          </a:bodyPr>
          <a:lstStyle/>
          <a:p>
            <a:pPr algn="ctr">
              <a:lnSpc>
                <a:spcPts val="3747"/>
              </a:lnSpc>
            </a:pPr>
            <a:r>
              <a:rPr lang="en-US" sz="3437">
                <a:solidFill>
                  <a:srgbClr val="FFFFFF"/>
                </a:solidFill>
                <a:latin typeface="Garet"/>
                <a:ea typeface="Garet"/>
                <a:cs typeface="Garet"/>
                <a:sym typeface="Garet"/>
              </a:rPr>
              <a:t>Tener en cuenta al momento de comenzar estudio : </a:t>
            </a:r>
          </a:p>
          <a:p>
            <a:pPr algn="ctr">
              <a:lnSpc>
                <a:spcPts val="3747"/>
              </a:lnSpc>
            </a:pPr>
            <a:endParaRPr lang="en-US" sz="3437">
              <a:solidFill>
                <a:srgbClr val="FFFFFF"/>
              </a:solidFill>
              <a:latin typeface="Garet"/>
              <a:ea typeface="Garet"/>
              <a:cs typeface="Garet"/>
              <a:sym typeface="Garet"/>
            </a:endParaRPr>
          </a:p>
          <a:p>
            <a:pPr algn="ctr">
              <a:lnSpc>
                <a:spcPts val="3747"/>
              </a:lnSpc>
            </a:pPr>
            <a:r>
              <a:rPr lang="en-US" sz="3437">
                <a:solidFill>
                  <a:srgbClr val="FFFFFF"/>
                </a:solidFill>
                <a:latin typeface="Garet"/>
                <a:ea typeface="Garet"/>
                <a:cs typeface="Garet"/>
                <a:sym typeface="Garet"/>
              </a:rPr>
              <a:t>ÁREA DE ESTUDIO</a:t>
            </a:r>
          </a:p>
          <a:p>
            <a:pPr algn="ctr">
              <a:lnSpc>
                <a:spcPts val="3747"/>
              </a:lnSpc>
            </a:pPr>
            <a:r>
              <a:rPr lang="en-US" sz="3437">
                <a:solidFill>
                  <a:srgbClr val="FFFFFF"/>
                </a:solidFill>
                <a:latin typeface="Garet"/>
                <a:ea typeface="Garet"/>
                <a:cs typeface="Garet"/>
                <a:sym typeface="Garet"/>
              </a:rPr>
              <a:t>ANATOMÍA </a:t>
            </a:r>
          </a:p>
          <a:p>
            <a:pPr algn="ctr">
              <a:lnSpc>
                <a:spcPts val="3747"/>
              </a:lnSpc>
            </a:pPr>
            <a:r>
              <a:rPr lang="en-US" sz="3437">
                <a:solidFill>
                  <a:srgbClr val="FFFFFF"/>
                </a:solidFill>
                <a:latin typeface="Garet"/>
                <a:ea typeface="Garet"/>
                <a:cs typeface="Garet"/>
                <a:sym typeface="Garet"/>
              </a:rPr>
              <a:t>POSICIONAMIENTO</a:t>
            </a:r>
          </a:p>
        </p:txBody>
      </p:sp>
      <p:sp>
        <p:nvSpPr>
          <p:cNvPr id="15" name="TextBox 15"/>
          <p:cNvSpPr txBox="1"/>
          <p:nvPr/>
        </p:nvSpPr>
        <p:spPr>
          <a:xfrm>
            <a:off x="4343599" y="412223"/>
            <a:ext cx="10710664"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DE TOBILLO</a:t>
            </a:r>
          </a:p>
        </p:txBody>
      </p:sp>
      <p:sp>
        <p:nvSpPr>
          <p:cNvPr id="16" name="TextBox 16"/>
          <p:cNvSpPr txBox="1"/>
          <p:nvPr/>
        </p:nvSpPr>
        <p:spPr>
          <a:xfrm>
            <a:off x="7378573" y="3855792"/>
            <a:ext cx="348615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PROTOCOLO</a:t>
            </a:r>
          </a:p>
        </p:txBody>
      </p:sp>
      <p:sp>
        <p:nvSpPr>
          <p:cNvPr id="17" name="TextBox 17"/>
          <p:cNvSpPr txBox="1"/>
          <p:nvPr/>
        </p:nvSpPr>
        <p:spPr>
          <a:xfrm>
            <a:off x="8629160" y="5141744"/>
            <a:ext cx="9196287" cy="592709"/>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ES EL PLANO QUE NOS FACILITARA LA PROGRAMACIÓN PARA LOS PLANOS SAGITALES </a:t>
            </a:r>
          </a:p>
        </p:txBody>
      </p:sp>
      <p:sp>
        <p:nvSpPr>
          <p:cNvPr id="18" name="TextBox 18"/>
          <p:cNvSpPr txBox="1"/>
          <p:nvPr/>
        </p:nvSpPr>
        <p:spPr>
          <a:xfrm>
            <a:off x="4523505" y="6252168"/>
            <a:ext cx="11188501" cy="592709"/>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VISUALIZAMOS TENDONDES , VEMOS UNA PANORAMICA DE LAS ESTRUCTURAS OSEAS , VISUALIZACIÓN DE CARTILAGO ARTICULAR.</a:t>
            </a:r>
          </a:p>
        </p:txBody>
      </p:sp>
      <p:sp>
        <p:nvSpPr>
          <p:cNvPr id="19" name="TextBox 19"/>
          <p:cNvSpPr txBox="1"/>
          <p:nvPr/>
        </p:nvSpPr>
        <p:spPr>
          <a:xfrm>
            <a:off x="4188491" y="7696720"/>
            <a:ext cx="11188501" cy="592709"/>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EVALUACIÓN SUPERFICIES ARTICULARES , ASTRAGALINA Y TIBIAL, CARTILAGOS ARTICULARES .</a:t>
            </a:r>
          </a:p>
        </p:txBody>
      </p:sp>
      <p:sp>
        <p:nvSpPr>
          <p:cNvPr id="20" name="TextBox 20"/>
          <p:cNvSpPr txBox="1"/>
          <p:nvPr/>
        </p:nvSpPr>
        <p:spPr>
          <a:xfrm>
            <a:off x="3916805" y="8803779"/>
            <a:ext cx="9196287" cy="592709"/>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PODEMOS VISUALIZAR LOS COMPARTIMIENTOS ANTERIOR Y POSTERIOR Y SU RESPECTIVA ANATOMIA.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4082681"/>
            <a:chOff x="0" y="0"/>
            <a:chExt cx="4816593" cy="1075274"/>
          </a:xfrm>
        </p:grpSpPr>
        <p:sp>
          <p:nvSpPr>
            <p:cNvPr id="3" name="Freeform 3"/>
            <p:cNvSpPr/>
            <p:nvPr/>
          </p:nvSpPr>
          <p:spPr>
            <a:xfrm>
              <a:off x="0" y="0"/>
              <a:ext cx="4816592" cy="1075274"/>
            </a:xfrm>
            <a:custGeom>
              <a:avLst/>
              <a:gdLst/>
              <a:ahLst/>
              <a:cxnLst/>
              <a:rect l="l" t="t" r="r" b="b"/>
              <a:pathLst>
                <a:path w="4816592" h="1075274">
                  <a:moveTo>
                    <a:pt x="0" y="0"/>
                  </a:moveTo>
                  <a:lnTo>
                    <a:pt x="4816592" y="0"/>
                  </a:lnTo>
                  <a:lnTo>
                    <a:pt x="4816592" y="1075274"/>
                  </a:lnTo>
                  <a:lnTo>
                    <a:pt x="0" y="1075274"/>
                  </a:lnTo>
                  <a:close/>
                </a:path>
              </a:pathLst>
            </a:custGeom>
            <a:solidFill>
              <a:srgbClr val="1C8EF4"/>
            </a:solidFill>
          </p:spPr>
        </p:sp>
        <p:sp>
          <p:nvSpPr>
            <p:cNvPr id="4" name="TextBox 4"/>
            <p:cNvSpPr txBox="1"/>
            <p:nvPr/>
          </p:nvSpPr>
          <p:spPr>
            <a:xfrm>
              <a:off x="0" y="-38100"/>
              <a:ext cx="4816593" cy="1113374"/>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1175534" y="29715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a:off x="15054262" y="90548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5463838" y="4492005"/>
            <a:ext cx="2223770" cy="1302990"/>
          </a:xfrm>
          <a:custGeom>
            <a:avLst/>
            <a:gdLst/>
            <a:ahLst/>
            <a:cxnLst/>
            <a:rect l="l" t="t" r="r" b="b"/>
            <a:pathLst>
              <a:path w="2223770" h="1302990">
                <a:moveTo>
                  <a:pt x="0" y="0"/>
                </a:moveTo>
                <a:lnTo>
                  <a:pt x="2223769" y="0"/>
                </a:lnTo>
                <a:lnTo>
                  <a:pt x="2223769" y="1302990"/>
                </a:lnTo>
                <a:lnTo>
                  <a:pt x="0" y="1302990"/>
                </a:lnTo>
                <a:lnTo>
                  <a:pt x="0" y="0"/>
                </a:lnTo>
                <a:close/>
              </a:path>
            </a:pathLst>
          </a:custGeom>
          <a:blipFill>
            <a:blip r:embed="rId4"/>
            <a:stretch>
              <a:fillRect/>
            </a:stretch>
          </a:blipFill>
        </p:spPr>
      </p:sp>
      <p:sp>
        <p:nvSpPr>
          <p:cNvPr id="8" name="Freeform 8"/>
          <p:cNvSpPr/>
          <p:nvPr/>
        </p:nvSpPr>
        <p:spPr>
          <a:xfrm>
            <a:off x="1028700" y="6214095"/>
            <a:ext cx="4989766" cy="3445018"/>
          </a:xfrm>
          <a:custGeom>
            <a:avLst/>
            <a:gdLst/>
            <a:ahLst/>
            <a:cxnLst/>
            <a:rect l="l" t="t" r="r" b="b"/>
            <a:pathLst>
              <a:path w="4989766" h="3445018">
                <a:moveTo>
                  <a:pt x="0" y="0"/>
                </a:moveTo>
                <a:lnTo>
                  <a:pt x="4989766" y="0"/>
                </a:lnTo>
                <a:lnTo>
                  <a:pt x="4989766" y="3445018"/>
                </a:lnTo>
                <a:lnTo>
                  <a:pt x="0" y="3445018"/>
                </a:lnTo>
                <a:lnTo>
                  <a:pt x="0" y="0"/>
                </a:lnTo>
                <a:close/>
              </a:path>
            </a:pathLst>
          </a:custGeom>
          <a:blipFill>
            <a:blip r:embed="rId5"/>
            <a:stretch>
              <a:fillRect/>
            </a:stretch>
          </a:blipFill>
        </p:spPr>
      </p:sp>
      <p:sp>
        <p:nvSpPr>
          <p:cNvPr id="9" name="Freeform 9"/>
          <p:cNvSpPr/>
          <p:nvPr/>
        </p:nvSpPr>
        <p:spPr>
          <a:xfrm>
            <a:off x="6286311" y="6214095"/>
            <a:ext cx="4901033" cy="3445018"/>
          </a:xfrm>
          <a:custGeom>
            <a:avLst/>
            <a:gdLst/>
            <a:ahLst/>
            <a:cxnLst/>
            <a:rect l="l" t="t" r="r" b="b"/>
            <a:pathLst>
              <a:path w="4901033" h="3445018">
                <a:moveTo>
                  <a:pt x="0" y="0"/>
                </a:moveTo>
                <a:lnTo>
                  <a:pt x="4901032" y="0"/>
                </a:lnTo>
                <a:lnTo>
                  <a:pt x="4901032" y="3445018"/>
                </a:lnTo>
                <a:lnTo>
                  <a:pt x="0" y="3445018"/>
                </a:lnTo>
                <a:lnTo>
                  <a:pt x="0" y="0"/>
                </a:lnTo>
                <a:close/>
              </a:path>
            </a:pathLst>
          </a:custGeom>
          <a:blipFill>
            <a:blip r:embed="rId6"/>
            <a:stretch>
              <a:fillRect/>
            </a:stretch>
          </a:blipFill>
        </p:spPr>
      </p:sp>
      <p:sp>
        <p:nvSpPr>
          <p:cNvPr id="10" name="Freeform 10"/>
          <p:cNvSpPr/>
          <p:nvPr/>
        </p:nvSpPr>
        <p:spPr>
          <a:xfrm>
            <a:off x="11582215" y="6214095"/>
            <a:ext cx="4869283" cy="3445018"/>
          </a:xfrm>
          <a:custGeom>
            <a:avLst/>
            <a:gdLst/>
            <a:ahLst/>
            <a:cxnLst/>
            <a:rect l="l" t="t" r="r" b="b"/>
            <a:pathLst>
              <a:path w="4869283" h="3445018">
                <a:moveTo>
                  <a:pt x="0" y="0"/>
                </a:moveTo>
                <a:lnTo>
                  <a:pt x="4869283" y="0"/>
                </a:lnTo>
                <a:lnTo>
                  <a:pt x="4869283" y="3445018"/>
                </a:lnTo>
                <a:lnTo>
                  <a:pt x="0" y="3445018"/>
                </a:lnTo>
                <a:lnTo>
                  <a:pt x="0" y="0"/>
                </a:lnTo>
                <a:close/>
              </a:path>
            </a:pathLst>
          </a:custGeom>
          <a:blipFill>
            <a:blip r:embed="rId7"/>
            <a:stretch>
              <a:fillRect/>
            </a:stretch>
          </a:blipFill>
        </p:spPr>
      </p:sp>
      <p:sp>
        <p:nvSpPr>
          <p:cNvPr id="11" name="TextBox 11"/>
          <p:cNvSpPr txBox="1"/>
          <p:nvPr/>
        </p:nvSpPr>
        <p:spPr>
          <a:xfrm>
            <a:off x="3233738" y="1201528"/>
            <a:ext cx="11820525" cy="2383852"/>
          </a:xfrm>
          <a:prstGeom prst="rect">
            <a:avLst/>
          </a:prstGeom>
        </p:spPr>
        <p:txBody>
          <a:bodyPr lIns="0" tIns="0" rIns="0" bIns="0" rtlCol="0" anchor="t">
            <a:spAutoFit/>
          </a:bodyPr>
          <a:lstStyle/>
          <a:p>
            <a:pPr algn="ctr">
              <a:lnSpc>
                <a:spcPts val="3747"/>
              </a:lnSpc>
            </a:pPr>
            <a:r>
              <a:rPr lang="en-US" sz="3437">
                <a:solidFill>
                  <a:srgbClr val="FFFFFF"/>
                </a:solidFill>
                <a:latin typeface="Garet"/>
                <a:ea typeface="Garet"/>
                <a:cs typeface="Garet"/>
                <a:sym typeface="Garet"/>
              </a:rPr>
              <a:t>Tener en cuenta al momento de comenzar estudio : </a:t>
            </a:r>
          </a:p>
          <a:p>
            <a:pPr algn="ctr">
              <a:lnSpc>
                <a:spcPts val="3747"/>
              </a:lnSpc>
            </a:pPr>
            <a:endParaRPr lang="en-US" sz="3437">
              <a:solidFill>
                <a:srgbClr val="FFFFFF"/>
              </a:solidFill>
              <a:latin typeface="Garet"/>
              <a:ea typeface="Garet"/>
              <a:cs typeface="Garet"/>
              <a:sym typeface="Garet"/>
            </a:endParaRPr>
          </a:p>
          <a:p>
            <a:pPr algn="ctr">
              <a:lnSpc>
                <a:spcPts val="3747"/>
              </a:lnSpc>
            </a:pPr>
            <a:r>
              <a:rPr lang="en-US" sz="3437">
                <a:solidFill>
                  <a:srgbClr val="FFFFFF"/>
                </a:solidFill>
                <a:latin typeface="Garet"/>
                <a:ea typeface="Garet"/>
                <a:cs typeface="Garet"/>
                <a:sym typeface="Garet"/>
              </a:rPr>
              <a:t>ÁREA DE ESTUDIO</a:t>
            </a:r>
          </a:p>
          <a:p>
            <a:pPr algn="ctr">
              <a:lnSpc>
                <a:spcPts val="3747"/>
              </a:lnSpc>
            </a:pPr>
            <a:r>
              <a:rPr lang="en-US" sz="3437">
                <a:solidFill>
                  <a:srgbClr val="FFFFFF"/>
                </a:solidFill>
                <a:latin typeface="Garet"/>
                <a:ea typeface="Garet"/>
                <a:cs typeface="Garet"/>
                <a:sym typeface="Garet"/>
              </a:rPr>
              <a:t>ANATOMÍA </a:t>
            </a:r>
          </a:p>
          <a:p>
            <a:pPr algn="ctr">
              <a:lnSpc>
                <a:spcPts val="3747"/>
              </a:lnSpc>
            </a:pPr>
            <a:r>
              <a:rPr lang="en-US" sz="3437">
                <a:solidFill>
                  <a:srgbClr val="FFFFFF"/>
                </a:solidFill>
                <a:latin typeface="Garet"/>
                <a:ea typeface="Garet"/>
                <a:cs typeface="Garet"/>
                <a:sym typeface="Garet"/>
              </a:rPr>
              <a:t>POSICIONAMIENTO</a:t>
            </a:r>
          </a:p>
        </p:txBody>
      </p:sp>
      <p:sp>
        <p:nvSpPr>
          <p:cNvPr id="12" name="TextBox 12"/>
          <p:cNvSpPr txBox="1"/>
          <p:nvPr/>
        </p:nvSpPr>
        <p:spPr>
          <a:xfrm>
            <a:off x="4410137" y="344783"/>
            <a:ext cx="12572603"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DE TOBILLO</a:t>
            </a:r>
          </a:p>
        </p:txBody>
      </p:sp>
      <p:sp>
        <p:nvSpPr>
          <p:cNvPr id="13" name="TextBox 13"/>
          <p:cNvSpPr txBox="1"/>
          <p:nvPr/>
        </p:nvSpPr>
        <p:spPr>
          <a:xfrm>
            <a:off x="5017250" y="4582795"/>
            <a:ext cx="825350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PLANIFICACIÓN GEOMETRICA</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EFF"/>
        </a:solidFill>
        <a:effectLst/>
      </p:bgPr>
    </p:bg>
    <p:spTree>
      <p:nvGrpSpPr>
        <p:cNvPr id="1" name=""/>
        <p:cNvGrpSpPr/>
        <p:nvPr/>
      </p:nvGrpSpPr>
      <p:grpSpPr>
        <a:xfrm>
          <a:off x="0" y="0"/>
          <a:ext cx="0" cy="0"/>
          <a:chOff x="0" y="0"/>
          <a:chExt cx="0" cy="0"/>
        </a:xfrm>
      </p:grpSpPr>
      <p:grpSp>
        <p:nvGrpSpPr>
          <p:cNvPr id="2" name="Group 2"/>
          <p:cNvGrpSpPr/>
          <p:nvPr/>
        </p:nvGrpSpPr>
        <p:grpSpPr>
          <a:xfrm>
            <a:off x="-1053360" y="-538746"/>
            <a:ext cx="19899419" cy="4768481"/>
            <a:chOff x="0" y="0"/>
            <a:chExt cx="5240999" cy="1255896"/>
          </a:xfrm>
        </p:grpSpPr>
        <p:sp>
          <p:nvSpPr>
            <p:cNvPr id="3" name="Freeform 3"/>
            <p:cNvSpPr/>
            <p:nvPr/>
          </p:nvSpPr>
          <p:spPr>
            <a:xfrm>
              <a:off x="0" y="0"/>
              <a:ext cx="5240999" cy="1255896"/>
            </a:xfrm>
            <a:custGeom>
              <a:avLst/>
              <a:gdLst/>
              <a:ahLst/>
              <a:cxnLst/>
              <a:rect l="l" t="t" r="r" b="b"/>
              <a:pathLst>
                <a:path w="5240999" h="1255896">
                  <a:moveTo>
                    <a:pt x="0" y="0"/>
                  </a:moveTo>
                  <a:lnTo>
                    <a:pt x="5240999" y="0"/>
                  </a:lnTo>
                  <a:lnTo>
                    <a:pt x="5240999" y="1255896"/>
                  </a:lnTo>
                  <a:lnTo>
                    <a:pt x="0" y="1255896"/>
                  </a:lnTo>
                  <a:close/>
                </a:path>
              </a:pathLst>
            </a:custGeom>
            <a:solidFill>
              <a:srgbClr val="1C8EF4"/>
            </a:solidFill>
          </p:spPr>
        </p:sp>
        <p:sp>
          <p:nvSpPr>
            <p:cNvPr id="4" name="TextBox 4"/>
            <p:cNvSpPr txBox="1"/>
            <p:nvPr/>
          </p:nvSpPr>
          <p:spPr>
            <a:xfrm>
              <a:off x="0" y="-38100"/>
              <a:ext cx="5240999" cy="1293996"/>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1918099" y="648137"/>
            <a:ext cx="3890554" cy="3080515"/>
          </a:xfrm>
          <a:custGeom>
            <a:avLst/>
            <a:gdLst/>
            <a:ahLst/>
            <a:cxnLst/>
            <a:rect l="l" t="t" r="r" b="b"/>
            <a:pathLst>
              <a:path w="3890554" h="3080515">
                <a:moveTo>
                  <a:pt x="0" y="0"/>
                </a:moveTo>
                <a:lnTo>
                  <a:pt x="3890554" y="0"/>
                </a:lnTo>
                <a:lnTo>
                  <a:pt x="3890554" y="3080515"/>
                </a:lnTo>
                <a:lnTo>
                  <a:pt x="0" y="3080515"/>
                </a:lnTo>
                <a:lnTo>
                  <a:pt x="0" y="0"/>
                </a:lnTo>
                <a:close/>
              </a:path>
            </a:pathLst>
          </a:custGeom>
          <a:blipFill>
            <a:blip r:embed="rId2"/>
            <a:stretch>
              <a:fillRect/>
            </a:stretch>
          </a:blipFill>
        </p:spPr>
      </p:sp>
      <p:sp>
        <p:nvSpPr>
          <p:cNvPr id="6" name="Freeform 6"/>
          <p:cNvSpPr/>
          <p:nvPr/>
        </p:nvSpPr>
        <p:spPr>
          <a:xfrm>
            <a:off x="11366890" y="5143500"/>
            <a:ext cx="3064754" cy="3834574"/>
          </a:xfrm>
          <a:custGeom>
            <a:avLst/>
            <a:gdLst/>
            <a:ahLst/>
            <a:cxnLst/>
            <a:rect l="l" t="t" r="r" b="b"/>
            <a:pathLst>
              <a:path w="3064754" h="3834574">
                <a:moveTo>
                  <a:pt x="0" y="0"/>
                </a:moveTo>
                <a:lnTo>
                  <a:pt x="3064754" y="0"/>
                </a:lnTo>
                <a:lnTo>
                  <a:pt x="3064754" y="3834574"/>
                </a:lnTo>
                <a:lnTo>
                  <a:pt x="0" y="3834574"/>
                </a:lnTo>
                <a:lnTo>
                  <a:pt x="0" y="0"/>
                </a:lnTo>
                <a:close/>
              </a:path>
            </a:pathLst>
          </a:custGeom>
          <a:blipFill>
            <a:blip r:embed="rId3"/>
            <a:stretch>
              <a:fillRect/>
            </a:stretch>
          </a:blipFill>
        </p:spPr>
      </p:sp>
      <p:sp>
        <p:nvSpPr>
          <p:cNvPr id="7" name="Freeform 7"/>
          <p:cNvSpPr/>
          <p:nvPr/>
        </p:nvSpPr>
        <p:spPr>
          <a:xfrm>
            <a:off x="14431644" y="5359902"/>
            <a:ext cx="3664071" cy="3646747"/>
          </a:xfrm>
          <a:custGeom>
            <a:avLst/>
            <a:gdLst/>
            <a:ahLst/>
            <a:cxnLst/>
            <a:rect l="l" t="t" r="r" b="b"/>
            <a:pathLst>
              <a:path w="3664071" h="3646747">
                <a:moveTo>
                  <a:pt x="0" y="0"/>
                </a:moveTo>
                <a:lnTo>
                  <a:pt x="3664071" y="0"/>
                </a:lnTo>
                <a:lnTo>
                  <a:pt x="3664071" y="3646747"/>
                </a:lnTo>
                <a:lnTo>
                  <a:pt x="0" y="3646747"/>
                </a:lnTo>
                <a:lnTo>
                  <a:pt x="0" y="0"/>
                </a:lnTo>
                <a:close/>
              </a:path>
            </a:pathLst>
          </a:custGeom>
          <a:blipFill>
            <a:blip r:embed="rId4"/>
            <a:stretch>
              <a:fillRect/>
            </a:stretch>
          </a:blipFill>
        </p:spPr>
      </p:sp>
      <p:sp>
        <p:nvSpPr>
          <p:cNvPr id="8" name="TextBox 8"/>
          <p:cNvSpPr txBox="1"/>
          <p:nvPr/>
        </p:nvSpPr>
        <p:spPr>
          <a:xfrm>
            <a:off x="8539234" y="1403852"/>
            <a:ext cx="8720066" cy="1540510"/>
          </a:xfrm>
          <a:prstGeom prst="rect">
            <a:avLst/>
          </a:prstGeom>
        </p:spPr>
        <p:txBody>
          <a:bodyPr lIns="0" tIns="0" rIns="0" bIns="0" rtlCol="0" anchor="t">
            <a:spAutoFit/>
          </a:bodyPr>
          <a:lstStyle/>
          <a:p>
            <a:pPr algn="l">
              <a:lnSpc>
                <a:spcPts val="6125"/>
              </a:lnSpc>
            </a:pPr>
            <a:r>
              <a:rPr lang="en-US" sz="4900">
                <a:solidFill>
                  <a:srgbClr val="000000"/>
                </a:solidFill>
                <a:latin typeface="Garet"/>
                <a:ea typeface="Garet"/>
                <a:cs typeface="Garet"/>
                <a:sym typeface="Garet"/>
              </a:rPr>
              <a:t>RESONANCIA MAGNÉTICA DE TOBILLO</a:t>
            </a:r>
          </a:p>
        </p:txBody>
      </p:sp>
      <p:sp>
        <p:nvSpPr>
          <p:cNvPr id="9" name="TextBox 9"/>
          <p:cNvSpPr txBox="1"/>
          <p:nvPr/>
        </p:nvSpPr>
        <p:spPr>
          <a:xfrm>
            <a:off x="359528" y="5830570"/>
            <a:ext cx="11007362" cy="3427730"/>
          </a:xfrm>
          <a:prstGeom prst="rect">
            <a:avLst/>
          </a:prstGeom>
        </p:spPr>
        <p:txBody>
          <a:bodyPr lIns="0" tIns="0" rIns="0" bIns="0" rtlCol="0" anchor="t">
            <a:spAutoFit/>
          </a:bodyPr>
          <a:lstStyle/>
          <a:p>
            <a:pPr algn="ctr">
              <a:lnSpc>
                <a:spcPts val="3780"/>
              </a:lnSpc>
            </a:pPr>
            <a:r>
              <a:rPr lang="en-US" sz="2700" b="1">
                <a:solidFill>
                  <a:srgbClr val="000000"/>
                </a:solidFill>
                <a:latin typeface="Garet Bold"/>
                <a:ea typeface="Garet Bold"/>
                <a:cs typeface="Garet Bold"/>
                <a:sym typeface="Garet Bold"/>
              </a:rPr>
              <a:t>LOS LIGAMENTOS TIBIOPERONEO Y TIBIOASTRAGALINO POSTERIOR Y LAS PORCIONES PROFUNDAS DEL LIGAMENTO DELTOIDES PUEDEN PRESENTAR ELEVACIONES DE LA INTENSIDAD DE LA SEÑAL A CAUSA DE DEPÓSITOS DE GRASA EN LAS SECUENCIAS PONDERADAS EN T1 Y T2 , QUE PUEDEN CONFUNDIRSE CON DISTORSIONES O RUPTURAS PARCIALES .</a:t>
            </a:r>
          </a:p>
          <a:p>
            <a:pPr algn="ctr">
              <a:lnSpc>
                <a:spcPts val="4759"/>
              </a:lnSpc>
            </a:pPr>
            <a:endParaRPr lang="en-US" sz="2700" b="1">
              <a:solidFill>
                <a:srgbClr val="000000"/>
              </a:solidFill>
              <a:latin typeface="Garet Bold"/>
              <a:ea typeface="Garet Bold"/>
              <a:cs typeface="Garet Bold"/>
              <a:sym typeface="Garet Bo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C8EF4"/>
        </a:solidFill>
        <a:effectLst/>
      </p:bgPr>
    </p:bg>
    <p:spTree>
      <p:nvGrpSpPr>
        <p:cNvPr id="1" name=""/>
        <p:cNvGrpSpPr/>
        <p:nvPr/>
      </p:nvGrpSpPr>
      <p:grpSpPr>
        <a:xfrm>
          <a:off x="0" y="0"/>
          <a:ext cx="0" cy="0"/>
          <a:chOff x="0" y="0"/>
          <a:chExt cx="0" cy="0"/>
        </a:xfrm>
      </p:grpSpPr>
      <p:grpSp>
        <p:nvGrpSpPr>
          <p:cNvPr id="2" name="Group 2"/>
          <p:cNvGrpSpPr/>
          <p:nvPr/>
        </p:nvGrpSpPr>
        <p:grpSpPr>
          <a:xfrm>
            <a:off x="0" y="1194353"/>
            <a:ext cx="22015362" cy="7898294"/>
            <a:chOff x="0" y="0"/>
            <a:chExt cx="5798285" cy="2080209"/>
          </a:xfrm>
        </p:grpSpPr>
        <p:sp>
          <p:nvSpPr>
            <p:cNvPr id="3" name="Freeform 3"/>
            <p:cNvSpPr/>
            <p:nvPr/>
          </p:nvSpPr>
          <p:spPr>
            <a:xfrm>
              <a:off x="0" y="0"/>
              <a:ext cx="5798284" cy="2080209"/>
            </a:xfrm>
            <a:custGeom>
              <a:avLst/>
              <a:gdLst/>
              <a:ahLst/>
              <a:cxnLst/>
              <a:rect l="l" t="t" r="r" b="b"/>
              <a:pathLst>
                <a:path w="5798284" h="2080209">
                  <a:moveTo>
                    <a:pt x="0" y="0"/>
                  </a:moveTo>
                  <a:lnTo>
                    <a:pt x="5798284" y="0"/>
                  </a:lnTo>
                  <a:lnTo>
                    <a:pt x="5798284" y="2080209"/>
                  </a:lnTo>
                  <a:lnTo>
                    <a:pt x="0" y="2080209"/>
                  </a:lnTo>
                  <a:close/>
                </a:path>
              </a:pathLst>
            </a:custGeom>
            <a:solidFill>
              <a:srgbClr val="076286"/>
            </a:solidFill>
          </p:spPr>
        </p:sp>
        <p:sp>
          <p:nvSpPr>
            <p:cNvPr id="4" name="TextBox 4"/>
            <p:cNvSpPr txBox="1"/>
            <p:nvPr/>
          </p:nvSpPr>
          <p:spPr>
            <a:xfrm>
              <a:off x="0" y="-38100"/>
              <a:ext cx="5798285" cy="2118309"/>
            </a:xfrm>
            <a:prstGeom prst="rect">
              <a:avLst/>
            </a:prstGeom>
          </p:spPr>
          <p:txBody>
            <a:bodyPr lIns="50800" tIns="50800" rIns="50800" bIns="50800" rtlCol="0" anchor="ctr"/>
            <a:lstStyle/>
            <a:p>
              <a:pPr algn="ctr">
                <a:lnSpc>
                  <a:spcPts val="2799"/>
                </a:lnSpc>
              </a:pPr>
              <a:endParaRPr/>
            </a:p>
          </p:txBody>
        </p:sp>
      </p:grpSp>
      <p:sp>
        <p:nvSpPr>
          <p:cNvPr id="5" name="AutoShape 5"/>
          <p:cNvSpPr/>
          <p:nvPr/>
        </p:nvSpPr>
        <p:spPr>
          <a:xfrm flipV="1">
            <a:off x="0" y="9092647"/>
            <a:ext cx="18827819" cy="0"/>
          </a:xfrm>
          <a:prstGeom prst="line">
            <a:avLst/>
          </a:prstGeom>
          <a:ln w="47625" cap="flat">
            <a:solidFill>
              <a:srgbClr val="FFFFFF"/>
            </a:solidFill>
            <a:prstDash val="solid"/>
            <a:headEnd type="none" w="sm" len="sm"/>
            <a:tailEnd type="none" w="sm" len="sm"/>
          </a:ln>
        </p:spPr>
      </p:sp>
      <p:sp>
        <p:nvSpPr>
          <p:cNvPr id="6" name="AutoShape 6"/>
          <p:cNvSpPr/>
          <p:nvPr/>
        </p:nvSpPr>
        <p:spPr>
          <a:xfrm flipV="1">
            <a:off x="0" y="1194353"/>
            <a:ext cx="18288000" cy="23812"/>
          </a:xfrm>
          <a:prstGeom prst="line">
            <a:avLst/>
          </a:prstGeom>
          <a:ln w="47625" cap="flat">
            <a:solidFill>
              <a:srgbClr val="FFFFFF"/>
            </a:solidFill>
            <a:prstDash val="solid"/>
            <a:headEnd type="none" w="sm" len="sm"/>
            <a:tailEnd type="none" w="sm" len="sm"/>
          </a:ln>
        </p:spPr>
      </p:sp>
      <p:sp>
        <p:nvSpPr>
          <p:cNvPr id="7" name="Freeform 7"/>
          <p:cNvSpPr/>
          <p:nvPr/>
        </p:nvSpPr>
        <p:spPr>
          <a:xfrm>
            <a:off x="6129518" y="8092227"/>
            <a:ext cx="5240383" cy="2048464"/>
          </a:xfrm>
          <a:custGeom>
            <a:avLst/>
            <a:gdLst/>
            <a:ahLst/>
            <a:cxnLst/>
            <a:rect l="l" t="t" r="r" b="b"/>
            <a:pathLst>
              <a:path w="5240383" h="2048464">
                <a:moveTo>
                  <a:pt x="0" y="0"/>
                </a:moveTo>
                <a:lnTo>
                  <a:pt x="5240384" y="0"/>
                </a:lnTo>
                <a:lnTo>
                  <a:pt x="5240384" y="2048464"/>
                </a:lnTo>
                <a:lnTo>
                  <a:pt x="0" y="2048464"/>
                </a:lnTo>
                <a:lnTo>
                  <a:pt x="0" y="0"/>
                </a:lnTo>
                <a:close/>
              </a:path>
            </a:pathLst>
          </a:custGeom>
          <a:blipFill>
            <a:blip r:embed="rId2"/>
            <a:stretch>
              <a:fillRect/>
            </a:stretch>
          </a:blipFill>
        </p:spPr>
      </p:sp>
      <p:sp>
        <p:nvSpPr>
          <p:cNvPr id="8" name="TextBox 8"/>
          <p:cNvSpPr txBox="1"/>
          <p:nvPr/>
        </p:nvSpPr>
        <p:spPr>
          <a:xfrm>
            <a:off x="1734748" y="3216006"/>
            <a:ext cx="13531142" cy="1153795"/>
          </a:xfrm>
          <a:prstGeom prst="rect">
            <a:avLst/>
          </a:prstGeom>
        </p:spPr>
        <p:txBody>
          <a:bodyPr lIns="0" tIns="0" rIns="0" bIns="0" rtlCol="0" anchor="t">
            <a:spAutoFit/>
          </a:bodyPr>
          <a:lstStyle/>
          <a:p>
            <a:pPr algn="l">
              <a:lnSpc>
                <a:spcPts val="3079"/>
              </a:lnSpc>
            </a:pPr>
            <a:r>
              <a:rPr lang="en-US" sz="2199">
                <a:solidFill>
                  <a:srgbClr val="FFFFFF"/>
                </a:solidFill>
                <a:latin typeface="Open Sans"/>
                <a:ea typeface="Open Sans"/>
                <a:cs typeface="Open Sans"/>
                <a:sym typeface="Open Sans"/>
              </a:rPr>
              <a:t>La RM en la evaluación del T.Aquiles nos proveen de información indispensable que posibilitan la identificación de un T.Aquiles normal de uno afectado, permitiendo así un adecuado enfoque terapéutico.</a:t>
            </a:r>
          </a:p>
        </p:txBody>
      </p:sp>
      <p:sp>
        <p:nvSpPr>
          <p:cNvPr id="9" name="TextBox 9"/>
          <p:cNvSpPr txBox="1"/>
          <p:nvPr/>
        </p:nvSpPr>
        <p:spPr>
          <a:xfrm>
            <a:off x="3799406" y="1921876"/>
            <a:ext cx="10868178" cy="560705"/>
          </a:xfrm>
          <a:prstGeom prst="rect">
            <a:avLst/>
          </a:prstGeom>
        </p:spPr>
        <p:txBody>
          <a:bodyPr lIns="0" tIns="0" rIns="0" bIns="0" rtlCol="0" anchor="t">
            <a:spAutoFit/>
          </a:bodyPr>
          <a:lstStyle/>
          <a:p>
            <a:pPr algn="l">
              <a:lnSpc>
                <a:spcPts val="4359"/>
              </a:lnSpc>
            </a:pPr>
            <a:r>
              <a:rPr lang="en-US" sz="3999">
                <a:solidFill>
                  <a:srgbClr val="FFFFFF"/>
                </a:solidFill>
                <a:latin typeface="Garet"/>
                <a:ea typeface="Garet"/>
                <a:cs typeface="Garet"/>
                <a:sym typeface="Garet"/>
              </a:rPr>
              <a:t>RESONANCIA MAGNÉTICA DE T. AQUILES</a:t>
            </a:r>
          </a:p>
        </p:txBody>
      </p:sp>
      <p:sp>
        <p:nvSpPr>
          <p:cNvPr id="10" name="TextBox 10"/>
          <p:cNvSpPr txBox="1"/>
          <p:nvPr/>
        </p:nvSpPr>
        <p:spPr>
          <a:xfrm>
            <a:off x="737999" y="4578533"/>
            <a:ext cx="3757547" cy="356235"/>
          </a:xfrm>
          <a:prstGeom prst="rect">
            <a:avLst/>
          </a:prstGeom>
        </p:spPr>
        <p:txBody>
          <a:bodyPr lIns="0" tIns="0" rIns="0" bIns="0" rtlCol="0" anchor="t">
            <a:spAutoFit/>
          </a:bodyPr>
          <a:lstStyle/>
          <a:p>
            <a:pPr algn="l">
              <a:lnSpc>
                <a:spcPts val="2999"/>
              </a:lnSpc>
            </a:pPr>
            <a:r>
              <a:rPr lang="en-US" sz="2399" b="1">
                <a:solidFill>
                  <a:srgbClr val="FFFFFF"/>
                </a:solidFill>
                <a:latin typeface="Garet Bold"/>
                <a:ea typeface="Garet Bold"/>
                <a:cs typeface="Garet Bold"/>
                <a:sym typeface="Garet Bold"/>
              </a:rPr>
              <a:t>Patologias Frecuentes </a:t>
            </a:r>
          </a:p>
        </p:txBody>
      </p:sp>
      <p:sp>
        <p:nvSpPr>
          <p:cNvPr id="11" name="TextBox 11"/>
          <p:cNvSpPr txBox="1"/>
          <p:nvPr/>
        </p:nvSpPr>
        <p:spPr>
          <a:xfrm>
            <a:off x="737999" y="5172075"/>
            <a:ext cx="16990992" cy="3107742"/>
          </a:xfrm>
          <a:prstGeom prst="rect">
            <a:avLst/>
          </a:prstGeom>
        </p:spPr>
        <p:txBody>
          <a:bodyPr lIns="0" tIns="0" rIns="0" bIns="0" rtlCol="0" anchor="t">
            <a:spAutoFit/>
          </a:bodyPr>
          <a:lstStyle/>
          <a:p>
            <a:pPr algn="l">
              <a:lnSpc>
                <a:spcPts val="2486"/>
              </a:lnSpc>
              <a:spcBef>
                <a:spcPct val="0"/>
              </a:spcBef>
            </a:pPr>
            <a:r>
              <a:rPr lang="en-US" sz="2280">
                <a:solidFill>
                  <a:srgbClr val="FFFFFF"/>
                </a:solidFill>
                <a:latin typeface="Garet"/>
                <a:ea typeface="Garet"/>
                <a:cs typeface="Garet"/>
                <a:sym typeface="Garet"/>
              </a:rPr>
              <a:t>Dos padecimientos comunes que ocurren en el tendón de Aquiles son la tendinitis aquilea y la tendinosis aquilea.</a:t>
            </a:r>
          </a:p>
          <a:p>
            <a:pPr algn="l">
              <a:lnSpc>
                <a:spcPts val="2486"/>
              </a:lnSpc>
              <a:spcBef>
                <a:spcPct val="0"/>
              </a:spcBef>
            </a:pPr>
            <a:endParaRPr lang="en-US" sz="2280">
              <a:solidFill>
                <a:srgbClr val="FFFFFF"/>
              </a:solidFill>
              <a:latin typeface="Garet"/>
              <a:ea typeface="Garet"/>
              <a:cs typeface="Garet"/>
              <a:sym typeface="Garet"/>
            </a:endParaRPr>
          </a:p>
          <a:p>
            <a:pPr algn="l">
              <a:lnSpc>
                <a:spcPts val="2486"/>
              </a:lnSpc>
              <a:spcBef>
                <a:spcPct val="0"/>
              </a:spcBef>
            </a:pPr>
            <a:r>
              <a:rPr lang="en-US" sz="2280">
                <a:solidFill>
                  <a:srgbClr val="FFFFFF"/>
                </a:solidFill>
                <a:latin typeface="Garet"/>
                <a:ea typeface="Garet"/>
                <a:cs typeface="Garet"/>
                <a:sym typeface="Garet"/>
              </a:rPr>
              <a:t>La tendinitis aquilea es una inflamación del tendón de Aquiles. Esta inflamación típicamente es transitoria.</a:t>
            </a:r>
          </a:p>
          <a:p>
            <a:pPr algn="l">
              <a:lnSpc>
                <a:spcPts val="2486"/>
              </a:lnSpc>
              <a:spcBef>
                <a:spcPct val="0"/>
              </a:spcBef>
            </a:pPr>
            <a:r>
              <a:rPr lang="en-US" sz="2280">
                <a:solidFill>
                  <a:srgbClr val="FFFFFF"/>
                </a:solidFill>
                <a:latin typeface="Garet"/>
                <a:ea typeface="Garet"/>
                <a:cs typeface="Garet"/>
                <a:sym typeface="Garet"/>
              </a:rPr>
              <a:t> Con el tiempo, si no se resuelve, el padecimiento puede progresar hasta convertirse en una degeneración del tendón (tendinosis aquilea), en la cual el tendón pierde su estructura organizada y tiene la probabilidad de formar desgarres microscópicos. </a:t>
            </a:r>
          </a:p>
          <a:p>
            <a:pPr algn="l">
              <a:lnSpc>
                <a:spcPts val="2486"/>
              </a:lnSpc>
              <a:spcBef>
                <a:spcPct val="0"/>
              </a:spcBef>
            </a:pPr>
            <a:r>
              <a:rPr lang="en-US" sz="2280">
                <a:solidFill>
                  <a:srgbClr val="FFFFFF"/>
                </a:solidFill>
                <a:latin typeface="Garet"/>
                <a:ea typeface="Garet"/>
                <a:cs typeface="Garet"/>
                <a:sym typeface="Garet"/>
              </a:rPr>
              <a:t>En ocasiones la degeneración afecta el sitio donde el tendón de Aquiles se une al hueso del talón. </a:t>
            </a:r>
          </a:p>
          <a:p>
            <a:pPr algn="l">
              <a:lnSpc>
                <a:spcPts val="2486"/>
              </a:lnSpc>
              <a:spcBef>
                <a:spcPct val="0"/>
              </a:spcBef>
            </a:pPr>
            <a:r>
              <a:rPr lang="en-US" sz="2280">
                <a:solidFill>
                  <a:srgbClr val="FFFFFF"/>
                </a:solidFill>
                <a:latin typeface="Garet"/>
                <a:ea typeface="Garet"/>
                <a:cs typeface="Garet"/>
                <a:sym typeface="Garet"/>
              </a:rPr>
              <a:t>En casos raros, la degeneración crónica con o sin dolor puede progresar hasta llegar a una ruptura del tendón.</a:t>
            </a:r>
          </a:p>
          <a:p>
            <a:pPr algn="ctr">
              <a:lnSpc>
                <a:spcPts val="2377"/>
              </a:lnSpc>
              <a:spcBef>
                <a:spcPct val="0"/>
              </a:spcBef>
            </a:pPr>
            <a:endParaRPr lang="en-US" sz="2280">
              <a:solidFill>
                <a:srgbClr val="FFFFFF"/>
              </a:solidFill>
              <a:latin typeface="Garet"/>
              <a:ea typeface="Garet"/>
              <a:cs typeface="Garet"/>
              <a:sym typeface="Garet"/>
            </a:endParaRPr>
          </a:p>
          <a:p>
            <a:pPr algn="ctr">
              <a:lnSpc>
                <a:spcPts val="2377"/>
              </a:lnSpc>
              <a:spcBef>
                <a:spcPct val="0"/>
              </a:spcBef>
            </a:pPr>
            <a:endParaRPr lang="en-US" sz="2280">
              <a:solidFill>
                <a:srgbClr val="FFFFFF"/>
              </a:solidFill>
              <a:latin typeface="Garet"/>
              <a:ea typeface="Garet"/>
              <a:cs typeface="Garet"/>
              <a:sym typeface="Gare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4434111"/>
            <a:chOff x="0" y="0"/>
            <a:chExt cx="4816593" cy="1167832"/>
          </a:xfrm>
        </p:grpSpPr>
        <p:sp>
          <p:nvSpPr>
            <p:cNvPr id="3" name="Freeform 3"/>
            <p:cNvSpPr/>
            <p:nvPr/>
          </p:nvSpPr>
          <p:spPr>
            <a:xfrm>
              <a:off x="0" y="0"/>
              <a:ext cx="4816592" cy="1167832"/>
            </a:xfrm>
            <a:custGeom>
              <a:avLst/>
              <a:gdLst/>
              <a:ahLst/>
              <a:cxnLst/>
              <a:rect l="l" t="t" r="r" b="b"/>
              <a:pathLst>
                <a:path w="4816592" h="1167832">
                  <a:moveTo>
                    <a:pt x="0" y="0"/>
                  </a:moveTo>
                  <a:lnTo>
                    <a:pt x="4816592" y="0"/>
                  </a:lnTo>
                  <a:lnTo>
                    <a:pt x="4816592" y="1167832"/>
                  </a:lnTo>
                  <a:lnTo>
                    <a:pt x="0" y="1167832"/>
                  </a:lnTo>
                  <a:close/>
                </a:path>
              </a:pathLst>
            </a:custGeom>
            <a:solidFill>
              <a:srgbClr val="1C8EF4"/>
            </a:solidFill>
          </p:spPr>
        </p:sp>
        <p:sp>
          <p:nvSpPr>
            <p:cNvPr id="4" name="TextBox 4"/>
            <p:cNvSpPr txBox="1"/>
            <p:nvPr/>
          </p:nvSpPr>
          <p:spPr>
            <a:xfrm>
              <a:off x="0" y="-38100"/>
              <a:ext cx="4816593" cy="1205932"/>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257175" y="87608"/>
            <a:ext cx="1781978" cy="2651317"/>
          </a:xfrm>
          <a:custGeom>
            <a:avLst/>
            <a:gdLst/>
            <a:ahLst/>
            <a:cxnLst/>
            <a:rect l="l" t="t" r="r" b="b"/>
            <a:pathLst>
              <a:path w="1781978" h="2651317">
                <a:moveTo>
                  <a:pt x="0" y="0"/>
                </a:moveTo>
                <a:lnTo>
                  <a:pt x="1781978" y="0"/>
                </a:lnTo>
                <a:lnTo>
                  <a:pt x="1781978"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1936282" y="1155150"/>
            <a:ext cx="13754100" cy="2770505"/>
          </a:xfrm>
          <a:prstGeom prst="rect">
            <a:avLst/>
          </a:prstGeom>
        </p:spPr>
        <p:txBody>
          <a:bodyPr lIns="0" tIns="0" rIns="0" bIns="0" rtlCol="0" anchor="t">
            <a:spAutoFit/>
          </a:bodyPr>
          <a:lstStyle/>
          <a:p>
            <a:pPr algn="ctr">
              <a:lnSpc>
                <a:spcPts val="4359"/>
              </a:lnSpc>
            </a:pPr>
            <a:r>
              <a:rPr lang="en-US" sz="3999">
                <a:solidFill>
                  <a:srgbClr val="FFFFFF"/>
                </a:solidFill>
                <a:latin typeface="Garet"/>
                <a:ea typeface="Garet"/>
                <a:cs typeface="Garet"/>
                <a:sym typeface="Garet"/>
              </a:rPr>
              <a:t>Tener en cuenta al momento de comenzar estudio : </a:t>
            </a:r>
          </a:p>
          <a:p>
            <a:pPr algn="ctr">
              <a:lnSpc>
                <a:spcPts val="4359"/>
              </a:lnSpc>
            </a:pPr>
            <a:endParaRPr lang="en-US" sz="3999">
              <a:solidFill>
                <a:srgbClr val="FFFFFF"/>
              </a:solidFill>
              <a:latin typeface="Garet"/>
              <a:ea typeface="Garet"/>
              <a:cs typeface="Garet"/>
              <a:sym typeface="Garet"/>
            </a:endParaRPr>
          </a:p>
          <a:p>
            <a:pPr algn="ctr">
              <a:lnSpc>
                <a:spcPts val="4359"/>
              </a:lnSpc>
            </a:pPr>
            <a:r>
              <a:rPr lang="en-US" sz="3999">
                <a:solidFill>
                  <a:srgbClr val="FFFFFF"/>
                </a:solidFill>
                <a:latin typeface="Garet"/>
                <a:ea typeface="Garet"/>
                <a:cs typeface="Garet"/>
                <a:sym typeface="Garet"/>
              </a:rPr>
              <a:t>ÁREA DE ESTUDIO</a:t>
            </a:r>
          </a:p>
          <a:p>
            <a:pPr algn="ctr">
              <a:lnSpc>
                <a:spcPts val="4359"/>
              </a:lnSpc>
            </a:pPr>
            <a:r>
              <a:rPr lang="en-US" sz="3999">
                <a:solidFill>
                  <a:srgbClr val="FFFFFF"/>
                </a:solidFill>
                <a:latin typeface="Garet"/>
                <a:ea typeface="Garet"/>
                <a:cs typeface="Garet"/>
                <a:sym typeface="Garet"/>
              </a:rPr>
              <a:t>ANATOMÍA </a:t>
            </a:r>
          </a:p>
          <a:p>
            <a:pPr algn="ctr">
              <a:lnSpc>
                <a:spcPts val="4359"/>
              </a:lnSpc>
            </a:pPr>
            <a:r>
              <a:rPr lang="en-US" sz="3999">
                <a:solidFill>
                  <a:srgbClr val="FFFFFF"/>
                </a:solidFill>
                <a:latin typeface="Garet"/>
                <a:ea typeface="Garet"/>
                <a:cs typeface="Garet"/>
                <a:sym typeface="Garet"/>
              </a:rPr>
              <a:t>POSICIONAMIENTO</a:t>
            </a:r>
          </a:p>
        </p:txBody>
      </p:sp>
      <p:sp>
        <p:nvSpPr>
          <p:cNvPr id="7" name="Freeform 7"/>
          <p:cNvSpPr/>
          <p:nvPr/>
        </p:nvSpPr>
        <p:spPr>
          <a:xfrm rot="-10800000">
            <a:off x="15329557" y="934063"/>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TextBox 8"/>
          <p:cNvSpPr txBox="1"/>
          <p:nvPr/>
        </p:nvSpPr>
        <p:spPr>
          <a:xfrm>
            <a:off x="4787150" y="373358"/>
            <a:ext cx="11972944"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T. AQUILES </a:t>
            </a:r>
          </a:p>
        </p:txBody>
      </p:sp>
      <p:sp>
        <p:nvSpPr>
          <p:cNvPr id="9" name="Freeform 9"/>
          <p:cNvSpPr/>
          <p:nvPr/>
        </p:nvSpPr>
        <p:spPr>
          <a:xfrm>
            <a:off x="9886251" y="6191657"/>
            <a:ext cx="4338398" cy="3066643"/>
          </a:xfrm>
          <a:custGeom>
            <a:avLst/>
            <a:gdLst/>
            <a:ahLst/>
            <a:cxnLst/>
            <a:rect l="l" t="t" r="r" b="b"/>
            <a:pathLst>
              <a:path w="4338398" h="3066643">
                <a:moveTo>
                  <a:pt x="0" y="0"/>
                </a:moveTo>
                <a:lnTo>
                  <a:pt x="4338398" y="0"/>
                </a:lnTo>
                <a:lnTo>
                  <a:pt x="4338398" y="3066643"/>
                </a:lnTo>
                <a:lnTo>
                  <a:pt x="0" y="3066643"/>
                </a:lnTo>
                <a:lnTo>
                  <a:pt x="0" y="0"/>
                </a:lnTo>
                <a:close/>
              </a:path>
            </a:pathLst>
          </a:custGeom>
          <a:blipFill>
            <a:blip r:embed="rId4"/>
            <a:stretch>
              <a:fillRect/>
            </a:stretch>
          </a:blipFill>
        </p:spPr>
      </p:sp>
      <p:sp>
        <p:nvSpPr>
          <p:cNvPr id="10" name="Freeform 10"/>
          <p:cNvSpPr/>
          <p:nvPr/>
        </p:nvSpPr>
        <p:spPr>
          <a:xfrm>
            <a:off x="14416284" y="6924170"/>
            <a:ext cx="2548197" cy="1601616"/>
          </a:xfrm>
          <a:custGeom>
            <a:avLst/>
            <a:gdLst/>
            <a:ahLst/>
            <a:cxnLst/>
            <a:rect l="l" t="t" r="r" b="b"/>
            <a:pathLst>
              <a:path w="2548197" h="1601616">
                <a:moveTo>
                  <a:pt x="0" y="0"/>
                </a:moveTo>
                <a:lnTo>
                  <a:pt x="2548197" y="0"/>
                </a:lnTo>
                <a:lnTo>
                  <a:pt x="2548197" y="1601616"/>
                </a:lnTo>
                <a:lnTo>
                  <a:pt x="0" y="1601616"/>
                </a:lnTo>
                <a:lnTo>
                  <a:pt x="0" y="0"/>
                </a:lnTo>
                <a:close/>
              </a:path>
            </a:pathLst>
          </a:custGeom>
          <a:blipFill>
            <a:blip r:embed="rId5"/>
            <a:stretch>
              <a:fillRect/>
            </a:stretch>
          </a:blipFill>
        </p:spPr>
      </p:sp>
      <p:sp>
        <p:nvSpPr>
          <p:cNvPr id="11" name="Freeform 11"/>
          <p:cNvSpPr/>
          <p:nvPr/>
        </p:nvSpPr>
        <p:spPr>
          <a:xfrm>
            <a:off x="6301777" y="6191657"/>
            <a:ext cx="2348472" cy="3066643"/>
          </a:xfrm>
          <a:custGeom>
            <a:avLst/>
            <a:gdLst/>
            <a:ahLst/>
            <a:cxnLst/>
            <a:rect l="l" t="t" r="r" b="b"/>
            <a:pathLst>
              <a:path w="2348472" h="3066643">
                <a:moveTo>
                  <a:pt x="0" y="0"/>
                </a:moveTo>
                <a:lnTo>
                  <a:pt x="2348472" y="0"/>
                </a:lnTo>
                <a:lnTo>
                  <a:pt x="2348472" y="3066643"/>
                </a:lnTo>
                <a:lnTo>
                  <a:pt x="0" y="3066643"/>
                </a:lnTo>
                <a:lnTo>
                  <a:pt x="0" y="0"/>
                </a:lnTo>
                <a:close/>
              </a:path>
            </a:pathLst>
          </a:custGeom>
          <a:blipFill>
            <a:blip r:embed="rId6"/>
            <a:stretch>
              <a:fillRect/>
            </a:stretch>
          </a:blipFill>
        </p:spPr>
      </p:sp>
      <p:sp>
        <p:nvSpPr>
          <p:cNvPr id="12" name="Freeform 12"/>
          <p:cNvSpPr/>
          <p:nvPr/>
        </p:nvSpPr>
        <p:spPr>
          <a:xfrm>
            <a:off x="3992525" y="7095491"/>
            <a:ext cx="2118752" cy="2162809"/>
          </a:xfrm>
          <a:custGeom>
            <a:avLst/>
            <a:gdLst/>
            <a:ahLst/>
            <a:cxnLst/>
            <a:rect l="l" t="t" r="r" b="b"/>
            <a:pathLst>
              <a:path w="2118752" h="2162809">
                <a:moveTo>
                  <a:pt x="0" y="0"/>
                </a:moveTo>
                <a:lnTo>
                  <a:pt x="2118752" y="0"/>
                </a:lnTo>
                <a:lnTo>
                  <a:pt x="2118752" y="2162809"/>
                </a:lnTo>
                <a:lnTo>
                  <a:pt x="0" y="2162809"/>
                </a:lnTo>
                <a:lnTo>
                  <a:pt x="0" y="0"/>
                </a:lnTo>
                <a:close/>
              </a:path>
            </a:pathLst>
          </a:custGeom>
          <a:blipFill>
            <a:blip r:embed="rId7"/>
            <a:stretch>
              <a:fillRect/>
            </a:stretch>
          </a:blipFill>
        </p:spPr>
      </p:sp>
      <p:sp>
        <p:nvSpPr>
          <p:cNvPr id="13" name="Freeform 13"/>
          <p:cNvSpPr/>
          <p:nvPr/>
        </p:nvSpPr>
        <p:spPr>
          <a:xfrm>
            <a:off x="410851" y="6357121"/>
            <a:ext cx="3523305" cy="2901179"/>
          </a:xfrm>
          <a:custGeom>
            <a:avLst/>
            <a:gdLst/>
            <a:ahLst/>
            <a:cxnLst/>
            <a:rect l="l" t="t" r="r" b="b"/>
            <a:pathLst>
              <a:path w="3523305" h="2901179">
                <a:moveTo>
                  <a:pt x="0" y="0"/>
                </a:moveTo>
                <a:lnTo>
                  <a:pt x="3523305" y="0"/>
                </a:lnTo>
                <a:lnTo>
                  <a:pt x="3523305" y="2901179"/>
                </a:lnTo>
                <a:lnTo>
                  <a:pt x="0" y="2901179"/>
                </a:lnTo>
                <a:lnTo>
                  <a:pt x="0" y="0"/>
                </a:lnTo>
                <a:close/>
              </a:path>
            </a:pathLst>
          </a:custGeom>
          <a:blipFill>
            <a:blip r:embed="rId8"/>
            <a:stretch>
              <a:fillRect l="-30927" r="-21780"/>
            </a:stretch>
          </a:blipFill>
        </p:spPr>
      </p:sp>
      <p:sp>
        <p:nvSpPr>
          <p:cNvPr id="14" name="Freeform 14"/>
          <p:cNvSpPr/>
          <p:nvPr/>
        </p:nvSpPr>
        <p:spPr>
          <a:xfrm>
            <a:off x="8846118" y="7385579"/>
            <a:ext cx="844262" cy="844262"/>
          </a:xfrm>
          <a:custGeom>
            <a:avLst/>
            <a:gdLst/>
            <a:ahLst/>
            <a:cxnLst/>
            <a:rect l="l" t="t" r="r" b="b"/>
            <a:pathLst>
              <a:path w="844262" h="844262">
                <a:moveTo>
                  <a:pt x="0" y="0"/>
                </a:moveTo>
                <a:lnTo>
                  <a:pt x="844263" y="0"/>
                </a:lnTo>
                <a:lnTo>
                  <a:pt x="844263" y="844263"/>
                </a:lnTo>
                <a:lnTo>
                  <a:pt x="0" y="84426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3746839"/>
            <a:chOff x="0" y="0"/>
            <a:chExt cx="4816593" cy="986822"/>
          </a:xfrm>
        </p:grpSpPr>
        <p:sp>
          <p:nvSpPr>
            <p:cNvPr id="3" name="Freeform 3"/>
            <p:cNvSpPr/>
            <p:nvPr/>
          </p:nvSpPr>
          <p:spPr>
            <a:xfrm>
              <a:off x="0" y="0"/>
              <a:ext cx="4816592" cy="986822"/>
            </a:xfrm>
            <a:custGeom>
              <a:avLst/>
              <a:gdLst/>
              <a:ahLst/>
              <a:cxnLst/>
              <a:rect l="l" t="t" r="r" b="b"/>
              <a:pathLst>
                <a:path w="4816592" h="986822">
                  <a:moveTo>
                    <a:pt x="0" y="0"/>
                  </a:moveTo>
                  <a:lnTo>
                    <a:pt x="4816592" y="0"/>
                  </a:lnTo>
                  <a:lnTo>
                    <a:pt x="4816592" y="986822"/>
                  </a:lnTo>
                  <a:lnTo>
                    <a:pt x="0" y="986822"/>
                  </a:lnTo>
                  <a:close/>
                </a:path>
              </a:pathLst>
            </a:custGeom>
            <a:solidFill>
              <a:srgbClr val="1C8EF4"/>
            </a:solidFill>
          </p:spPr>
        </p:sp>
        <p:sp>
          <p:nvSpPr>
            <p:cNvPr id="4" name="TextBox 4"/>
            <p:cNvSpPr txBox="1"/>
            <p:nvPr/>
          </p:nvSpPr>
          <p:spPr>
            <a:xfrm>
              <a:off x="0" y="-38100"/>
              <a:ext cx="4816593" cy="1024922"/>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1175534" y="29715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a:off x="15054262" y="90548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TextBox 7"/>
          <p:cNvSpPr txBox="1"/>
          <p:nvPr/>
        </p:nvSpPr>
        <p:spPr>
          <a:xfrm>
            <a:off x="566184" y="4430439"/>
            <a:ext cx="12114182" cy="6053235"/>
          </a:xfrm>
          <a:prstGeom prst="rect">
            <a:avLst/>
          </a:prstGeom>
        </p:spPr>
        <p:txBody>
          <a:bodyPr lIns="0" tIns="0" rIns="0" bIns="0" rtlCol="0" anchor="t">
            <a:spAutoFit/>
          </a:bodyPr>
          <a:lstStyle/>
          <a:p>
            <a:pPr algn="l">
              <a:lnSpc>
                <a:spcPts val="3189"/>
              </a:lnSpc>
            </a:pPr>
            <a:r>
              <a:rPr lang="en-US" sz="2925" b="1" u="sng">
                <a:solidFill>
                  <a:srgbClr val="000000"/>
                </a:solidFill>
                <a:latin typeface="Garet Bold"/>
                <a:ea typeface="Garet Bold"/>
                <a:cs typeface="Garet Bold"/>
                <a:sym typeface="Garet Bold"/>
              </a:rPr>
              <a:t>VISUALIZADOR </a:t>
            </a:r>
          </a:p>
          <a:p>
            <a:pPr algn="l">
              <a:lnSpc>
                <a:spcPts val="3189"/>
              </a:lnSpc>
            </a:pPr>
            <a:endParaRPr lang="en-US" sz="2925" b="1" u="sng">
              <a:solidFill>
                <a:srgbClr val="000000"/>
              </a:solidFill>
              <a:latin typeface="Garet Bold"/>
              <a:ea typeface="Garet Bold"/>
              <a:cs typeface="Garet Bold"/>
              <a:sym typeface="Garet Bold"/>
            </a:endParaRPr>
          </a:p>
          <a:p>
            <a:pPr algn="l">
              <a:lnSpc>
                <a:spcPts val="3189"/>
              </a:lnSpc>
            </a:pPr>
            <a:r>
              <a:rPr lang="en-US" sz="2925" b="1" u="sng">
                <a:solidFill>
                  <a:srgbClr val="000000"/>
                </a:solidFill>
                <a:latin typeface="Garet Bold"/>
                <a:ea typeface="Garet Bold"/>
                <a:cs typeface="Garet Bold"/>
                <a:sym typeface="Garet Bold"/>
              </a:rPr>
              <a:t>SCOUT 3 PLANOS Localizador AXIAL</a:t>
            </a:r>
          </a:p>
          <a:p>
            <a:pPr algn="l">
              <a:lnSpc>
                <a:spcPts val="3189"/>
              </a:lnSpc>
            </a:pPr>
            <a:endParaRPr lang="en-US" sz="2925" b="1" u="sng">
              <a:solidFill>
                <a:srgbClr val="000000"/>
              </a:solidFill>
              <a:latin typeface="Garet Bold"/>
              <a:ea typeface="Garet Bold"/>
              <a:cs typeface="Garet Bold"/>
              <a:sym typeface="Garet Bold"/>
            </a:endParaRPr>
          </a:p>
          <a:p>
            <a:pPr algn="l">
              <a:lnSpc>
                <a:spcPts val="3189"/>
              </a:lnSpc>
            </a:pPr>
            <a:r>
              <a:rPr lang="en-US" sz="2925" b="1" u="sng">
                <a:solidFill>
                  <a:srgbClr val="000000"/>
                </a:solidFill>
                <a:latin typeface="Garet Bold"/>
                <a:ea typeface="Garet Bold"/>
                <a:cs typeface="Garet Bold"/>
                <a:sym typeface="Garet Bold"/>
              </a:rPr>
              <a:t>SAGITAL STIR</a:t>
            </a:r>
          </a:p>
          <a:p>
            <a:pPr algn="l">
              <a:lnSpc>
                <a:spcPts val="3189"/>
              </a:lnSpc>
            </a:pPr>
            <a:endParaRPr lang="en-US" sz="2925" b="1" u="sng">
              <a:solidFill>
                <a:srgbClr val="000000"/>
              </a:solidFill>
              <a:latin typeface="Garet Bold"/>
              <a:ea typeface="Garet Bold"/>
              <a:cs typeface="Garet Bold"/>
              <a:sym typeface="Garet Bold"/>
            </a:endParaRPr>
          </a:p>
          <a:p>
            <a:pPr algn="l">
              <a:lnSpc>
                <a:spcPts val="3189"/>
              </a:lnSpc>
            </a:pPr>
            <a:r>
              <a:rPr lang="en-US" sz="2925" b="1" u="sng">
                <a:solidFill>
                  <a:srgbClr val="000000"/>
                </a:solidFill>
                <a:latin typeface="Garet Bold"/>
                <a:ea typeface="Garet Bold"/>
                <a:cs typeface="Garet Bold"/>
                <a:sym typeface="Garet Bold"/>
              </a:rPr>
              <a:t>AXIAL STIR </a:t>
            </a:r>
          </a:p>
          <a:p>
            <a:pPr algn="l">
              <a:lnSpc>
                <a:spcPts val="3189"/>
              </a:lnSpc>
            </a:pPr>
            <a:r>
              <a:rPr lang="en-US" sz="2925" b="1" u="sng">
                <a:solidFill>
                  <a:srgbClr val="000000"/>
                </a:solidFill>
                <a:latin typeface="Garet Bold"/>
                <a:ea typeface="Garet Bold"/>
                <a:cs typeface="Garet Bold"/>
                <a:sym typeface="Garet Bold"/>
              </a:rPr>
              <a:t>AXIAL T2</a:t>
            </a:r>
          </a:p>
          <a:p>
            <a:pPr algn="l">
              <a:lnSpc>
                <a:spcPts val="3189"/>
              </a:lnSpc>
            </a:pPr>
            <a:r>
              <a:rPr lang="en-US" sz="2925" b="1" u="sng">
                <a:solidFill>
                  <a:srgbClr val="000000"/>
                </a:solidFill>
                <a:latin typeface="Garet Bold"/>
                <a:ea typeface="Garet Bold"/>
                <a:cs typeface="Garet Bold"/>
                <a:sym typeface="Garet Bold"/>
              </a:rPr>
              <a:t>AXIAL T1</a:t>
            </a:r>
          </a:p>
          <a:p>
            <a:pPr algn="l">
              <a:lnSpc>
                <a:spcPts val="3189"/>
              </a:lnSpc>
            </a:pPr>
            <a:endParaRPr lang="en-US" sz="2925" b="1" u="sng">
              <a:solidFill>
                <a:srgbClr val="000000"/>
              </a:solidFill>
              <a:latin typeface="Garet Bold"/>
              <a:ea typeface="Garet Bold"/>
              <a:cs typeface="Garet Bold"/>
              <a:sym typeface="Garet Bold"/>
            </a:endParaRPr>
          </a:p>
          <a:p>
            <a:pPr algn="l">
              <a:lnSpc>
                <a:spcPts val="3189"/>
              </a:lnSpc>
            </a:pPr>
            <a:endParaRPr lang="en-US" sz="2925" b="1" u="sng">
              <a:solidFill>
                <a:srgbClr val="000000"/>
              </a:solidFill>
              <a:latin typeface="Garet Bold"/>
              <a:ea typeface="Garet Bold"/>
              <a:cs typeface="Garet Bold"/>
              <a:sym typeface="Garet Bold"/>
            </a:endParaRPr>
          </a:p>
          <a:p>
            <a:pPr algn="l">
              <a:lnSpc>
                <a:spcPts val="3189"/>
              </a:lnSpc>
            </a:pPr>
            <a:r>
              <a:rPr lang="en-US" sz="2925" b="1" u="sng">
                <a:solidFill>
                  <a:srgbClr val="000000"/>
                </a:solidFill>
                <a:latin typeface="Garet Bold"/>
                <a:ea typeface="Garet Bold"/>
                <a:cs typeface="Garet Bold"/>
                <a:sym typeface="Garet Bold"/>
              </a:rPr>
              <a:t>CORONL STIR</a:t>
            </a:r>
          </a:p>
          <a:p>
            <a:pPr algn="l">
              <a:lnSpc>
                <a:spcPts val="3189"/>
              </a:lnSpc>
            </a:pPr>
            <a:endParaRPr lang="en-US" sz="2925" b="1" u="sng">
              <a:solidFill>
                <a:srgbClr val="000000"/>
              </a:solidFill>
              <a:latin typeface="Garet Bold"/>
              <a:ea typeface="Garet Bold"/>
              <a:cs typeface="Garet Bold"/>
              <a:sym typeface="Garet Bold"/>
            </a:endParaRPr>
          </a:p>
          <a:p>
            <a:pPr algn="l">
              <a:lnSpc>
                <a:spcPts val="3189"/>
              </a:lnSpc>
            </a:pPr>
            <a:endParaRPr lang="en-US" sz="2925" b="1" u="sng">
              <a:solidFill>
                <a:srgbClr val="000000"/>
              </a:solidFill>
              <a:latin typeface="Garet Bold"/>
              <a:ea typeface="Garet Bold"/>
              <a:cs typeface="Garet Bold"/>
              <a:sym typeface="Garet Bold"/>
            </a:endParaRPr>
          </a:p>
          <a:p>
            <a:pPr algn="l">
              <a:lnSpc>
                <a:spcPts val="3189"/>
              </a:lnSpc>
            </a:pPr>
            <a:endParaRPr lang="en-US" sz="2925" b="1" u="sng">
              <a:solidFill>
                <a:srgbClr val="000000"/>
              </a:solidFill>
              <a:latin typeface="Garet Bold"/>
              <a:ea typeface="Garet Bold"/>
              <a:cs typeface="Garet Bold"/>
              <a:sym typeface="Garet Bold"/>
            </a:endParaRPr>
          </a:p>
        </p:txBody>
      </p:sp>
      <p:sp>
        <p:nvSpPr>
          <p:cNvPr id="8" name="Freeform 8"/>
          <p:cNvSpPr/>
          <p:nvPr/>
        </p:nvSpPr>
        <p:spPr>
          <a:xfrm rot="-10800000">
            <a:off x="3654298" y="5734453"/>
            <a:ext cx="378079" cy="1599565"/>
          </a:xfrm>
          <a:custGeom>
            <a:avLst/>
            <a:gdLst/>
            <a:ahLst/>
            <a:cxnLst/>
            <a:rect l="l" t="t" r="r" b="b"/>
            <a:pathLst>
              <a:path w="378079" h="1599565">
                <a:moveTo>
                  <a:pt x="0" y="0"/>
                </a:moveTo>
                <a:lnTo>
                  <a:pt x="378079" y="0"/>
                </a:lnTo>
                <a:lnTo>
                  <a:pt x="378079" y="1599564"/>
                </a:lnTo>
                <a:lnTo>
                  <a:pt x="0" y="15995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9" name="Freeform 9"/>
          <p:cNvSpPr/>
          <p:nvPr/>
        </p:nvSpPr>
        <p:spPr>
          <a:xfrm rot="-10800000">
            <a:off x="2957512" y="8613531"/>
            <a:ext cx="304800" cy="1289538"/>
          </a:xfrm>
          <a:custGeom>
            <a:avLst/>
            <a:gdLst/>
            <a:ahLst/>
            <a:cxnLst/>
            <a:rect l="l" t="t" r="r" b="b"/>
            <a:pathLst>
              <a:path w="304800" h="1289538">
                <a:moveTo>
                  <a:pt x="0" y="0"/>
                </a:moveTo>
                <a:lnTo>
                  <a:pt x="304800" y="0"/>
                </a:lnTo>
                <a:lnTo>
                  <a:pt x="304800" y="1289538"/>
                </a:lnTo>
                <a:lnTo>
                  <a:pt x="0" y="12895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10" name="Freeform 10"/>
          <p:cNvSpPr/>
          <p:nvPr/>
        </p:nvSpPr>
        <p:spPr>
          <a:xfrm rot="-10800000">
            <a:off x="3305905" y="7334017"/>
            <a:ext cx="304800" cy="1289538"/>
          </a:xfrm>
          <a:custGeom>
            <a:avLst/>
            <a:gdLst/>
            <a:ahLst/>
            <a:cxnLst/>
            <a:rect l="l" t="t" r="r" b="b"/>
            <a:pathLst>
              <a:path w="304800" h="1289538">
                <a:moveTo>
                  <a:pt x="0" y="0"/>
                </a:moveTo>
                <a:lnTo>
                  <a:pt x="304800" y="0"/>
                </a:lnTo>
                <a:lnTo>
                  <a:pt x="304800" y="1289539"/>
                </a:lnTo>
                <a:lnTo>
                  <a:pt x="0" y="12895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11" name="Freeform 11"/>
          <p:cNvSpPr/>
          <p:nvPr/>
        </p:nvSpPr>
        <p:spPr>
          <a:xfrm>
            <a:off x="16458668" y="3947377"/>
            <a:ext cx="1601264" cy="938240"/>
          </a:xfrm>
          <a:custGeom>
            <a:avLst/>
            <a:gdLst/>
            <a:ahLst/>
            <a:cxnLst/>
            <a:rect l="l" t="t" r="r" b="b"/>
            <a:pathLst>
              <a:path w="1601264" h="938240">
                <a:moveTo>
                  <a:pt x="0" y="0"/>
                </a:moveTo>
                <a:lnTo>
                  <a:pt x="1601264" y="0"/>
                </a:lnTo>
                <a:lnTo>
                  <a:pt x="1601264" y="938240"/>
                </a:lnTo>
                <a:lnTo>
                  <a:pt x="0" y="938240"/>
                </a:lnTo>
                <a:lnTo>
                  <a:pt x="0" y="0"/>
                </a:lnTo>
                <a:close/>
              </a:path>
            </a:pathLst>
          </a:custGeom>
          <a:blipFill>
            <a:blip r:embed="rId6"/>
            <a:stretch>
              <a:fillRect/>
            </a:stretch>
          </a:blipFill>
        </p:spPr>
      </p:sp>
      <p:sp>
        <p:nvSpPr>
          <p:cNvPr id="12" name="Freeform 12"/>
          <p:cNvSpPr/>
          <p:nvPr/>
        </p:nvSpPr>
        <p:spPr>
          <a:xfrm>
            <a:off x="15229951" y="6223593"/>
            <a:ext cx="1430602" cy="1825721"/>
          </a:xfrm>
          <a:custGeom>
            <a:avLst/>
            <a:gdLst/>
            <a:ahLst/>
            <a:cxnLst/>
            <a:rect l="l" t="t" r="r" b="b"/>
            <a:pathLst>
              <a:path w="1430602" h="1825721">
                <a:moveTo>
                  <a:pt x="0" y="0"/>
                </a:moveTo>
                <a:lnTo>
                  <a:pt x="1430602" y="0"/>
                </a:lnTo>
                <a:lnTo>
                  <a:pt x="1430602" y="1825721"/>
                </a:lnTo>
                <a:lnTo>
                  <a:pt x="0" y="1825721"/>
                </a:lnTo>
                <a:lnTo>
                  <a:pt x="0" y="0"/>
                </a:lnTo>
                <a:close/>
              </a:path>
            </a:pathLst>
          </a:custGeom>
          <a:blipFill>
            <a:blip r:embed="rId7"/>
            <a:stretch>
              <a:fillRect/>
            </a:stretch>
          </a:blipFill>
        </p:spPr>
      </p:sp>
      <p:sp>
        <p:nvSpPr>
          <p:cNvPr id="13" name="TextBox 13"/>
          <p:cNvSpPr txBox="1"/>
          <p:nvPr/>
        </p:nvSpPr>
        <p:spPr>
          <a:xfrm>
            <a:off x="3233738" y="1201528"/>
            <a:ext cx="11820525" cy="2383852"/>
          </a:xfrm>
          <a:prstGeom prst="rect">
            <a:avLst/>
          </a:prstGeom>
        </p:spPr>
        <p:txBody>
          <a:bodyPr lIns="0" tIns="0" rIns="0" bIns="0" rtlCol="0" anchor="t">
            <a:spAutoFit/>
          </a:bodyPr>
          <a:lstStyle/>
          <a:p>
            <a:pPr algn="ctr">
              <a:lnSpc>
                <a:spcPts val="3747"/>
              </a:lnSpc>
            </a:pPr>
            <a:r>
              <a:rPr lang="en-US" sz="3437">
                <a:solidFill>
                  <a:srgbClr val="FFFFFF"/>
                </a:solidFill>
                <a:latin typeface="Garet"/>
                <a:ea typeface="Garet"/>
                <a:cs typeface="Garet"/>
                <a:sym typeface="Garet"/>
              </a:rPr>
              <a:t>Tener en cuenta al momento de comenzar estudio : </a:t>
            </a:r>
          </a:p>
          <a:p>
            <a:pPr algn="ctr">
              <a:lnSpc>
                <a:spcPts val="3747"/>
              </a:lnSpc>
            </a:pPr>
            <a:endParaRPr lang="en-US" sz="3437">
              <a:solidFill>
                <a:srgbClr val="FFFFFF"/>
              </a:solidFill>
              <a:latin typeface="Garet"/>
              <a:ea typeface="Garet"/>
              <a:cs typeface="Garet"/>
              <a:sym typeface="Garet"/>
            </a:endParaRPr>
          </a:p>
          <a:p>
            <a:pPr algn="ctr">
              <a:lnSpc>
                <a:spcPts val="3747"/>
              </a:lnSpc>
            </a:pPr>
            <a:r>
              <a:rPr lang="en-US" sz="3437">
                <a:solidFill>
                  <a:srgbClr val="FFFFFF"/>
                </a:solidFill>
                <a:latin typeface="Garet"/>
                <a:ea typeface="Garet"/>
                <a:cs typeface="Garet"/>
                <a:sym typeface="Garet"/>
              </a:rPr>
              <a:t>ÁREA DE ESTUDIO</a:t>
            </a:r>
          </a:p>
          <a:p>
            <a:pPr algn="ctr">
              <a:lnSpc>
                <a:spcPts val="3747"/>
              </a:lnSpc>
            </a:pPr>
            <a:r>
              <a:rPr lang="en-US" sz="3437">
                <a:solidFill>
                  <a:srgbClr val="FFFFFF"/>
                </a:solidFill>
                <a:latin typeface="Garet"/>
                <a:ea typeface="Garet"/>
                <a:cs typeface="Garet"/>
                <a:sym typeface="Garet"/>
              </a:rPr>
              <a:t>ANATOMÍA </a:t>
            </a:r>
          </a:p>
          <a:p>
            <a:pPr algn="ctr">
              <a:lnSpc>
                <a:spcPts val="3747"/>
              </a:lnSpc>
            </a:pPr>
            <a:r>
              <a:rPr lang="en-US" sz="3437">
                <a:solidFill>
                  <a:srgbClr val="FFFFFF"/>
                </a:solidFill>
                <a:latin typeface="Garet"/>
                <a:ea typeface="Garet"/>
                <a:cs typeface="Garet"/>
                <a:sym typeface="Garet"/>
              </a:rPr>
              <a:t>POSICIONAMIENTO</a:t>
            </a:r>
          </a:p>
        </p:txBody>
      </p:sp>
      <p:sp>
        <p:nvSpPr>
          <p:cNvPr id="14" name="TextBox 14"/>
          <p:cNvSpPr txBox="1"/>
          <p:nvPr/>
        </p:nvSpPr>
        <p:spPr>
          <a:xfrm>
            <a:off x="4343599" y="412223"/>
            <a:ext cx="10710664"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DE T. AQUILES</a:t>
            </a:r>
          </a:p>
        </p:txBody>
      </p:sp>
      <p:sp>
        <p:nvSpPr>
          <p:cNvPr id="15" name="TextBox 15"/>
          <p:cNvSpPr txBox="1"/>
          <p:nvPr/>
        </p:nvSpPr>
        <p:spPr>
          <a:xfrm>
            <a:off x="7378573" y="3855792"/>
            <a:ext cx="348615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PROTOCOLO</a:t>
            </a:r>
          </a:p>
        </p:txBody>
      </p:sp>
      <p:sp>
        <p:nvSpPr>
          <p:cNvPr id="16" name="TextBox 16"/>
          <p:cNvSpPr txBox="1"/>
          <p:nvPr/>
        </p:nvSpPr>
        <p:spPr>
          <a:xfrm>
            <a:off x="4825842" y="6252168"/>
            <a:ext cx="9196287" cy="592709"/>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VISUALIZAMOS EN TODA SU EXTENSIÓN   T.AQUILES , NOS PERMITE FOCALIZAR ZONA A ESTUDIAR</a:t>
            </a:r>
          </a:p>
        </p:txBody>
      </p:sp>
      <p:sp>
        <p:nvSpPr>
          <p:cNvPr id="17" name="TextBox 17"/>
          <p:cNvSpPr txBox="1"/>
          <p:nvPr/>
        </p:nvSpPr>
        <p:spPr>
          <a:xfrm>
            <a:off x="4032377" y="7696720"/>
            <a:ext cx="9196287" cy="297434"/>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PLANO GOLD STANDARA PARA EVALUACIÓN DE TENDÓN</a:t>
            </a:r>
          </a:p>
        </p:txBody>
      </p:sp>
      <p:sp>
        <p:nvSpPr>
          <p:cNvPr id="18" name="TextBox 18"/>
          <p:cNvSpPr txBox="1"/>
          <p:nvPr/>
        </p:nvSpPr>
        <p:spPr>
          <a:xfrm>
            <a:off x="3759285" y="9194969"/>
            <a:ext cx="9196287" cy="297434"/>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VISUALIZACIÓN EN EXTENSIÓN T.AQUILES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4082681"/>
            <a:chOff x="0" y="0"/>
            <a:chExt cx="4816593" cy="1075274"/>
          </a:xfrm>
        </p:grpSpPr>
        <p:sp>
          <p:nvSpPr>
            <p:cNvPr id="3" name="Freeform 3"/>
            <p:cNvSpPr/>
            <p:nvPr/>
          </p:nvSpPr>
          <p:spPr>
            <a:xfrm>
              <a:off x="0" y="0"/>
              <a:ext cx="4816592" cy="1075274"/>
            </a:xfrm>
            <a:custGeom>
              <a:avLst/>
              <a:gdLst/>
              <a:ahLst/>
              <a:cxnLst/>
              <a:rect l="l" t="t" r="r" b="b"/>
              <a:pathLst>
                <a:path w="4816592" h="1075274">
                  <a:moveTo>
                    <a:pt x="0" y="0"/>
                  </a:moveTo>
                  <a:lnTo>
                    <a:pt x="4816592" y="0"/>
                  </a:lnTo>
                  <a:lnTo>
                    <a:pt x="4816592" y="1075274"/>
                  </a:lnTo>
                  <a:lnTo>
                    <a:pt x="0" y="1075274"/>
                  </a:lnTo>
                  <a:close/>
                </a:path>
              </a:pathLst>
            </a:custGeom>
            <a:solidFill>
              <a:srgbClr val="1C8EF4"/>
            </a:solidFill>
          </p:spPr>
        </p:sp>
        <p:sp>
          <p:nvSpPr>
            <p:cNvPr id="4" name="TextBox 4"/>
            <p:cNvSpPr txBox="1"/>
            <p:nvPr/>
          </p:nvSpPr>
          <p:spPr>
            <a:xfrm>
              <a:off x="0" y="-38100"/>
              <a:ext cx="4816593" cy="1113374"/>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1175534" y="29715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a:off x="15054262" y="90548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5463838" y="4492005"/>
            <a:ext cx="2223770" cy="1302990"/>
          </a:xfrm>
          <a:custGeom>
            <a:avLst/>
            <a:gdLst/>
            <a:ahLst/>
            <a:cxnLst/>
            <a:rect l="l" t="t" r="r" b="b"/>
            <a:pathLst>
              <a:path w="2223770" h="1302990">
                <a:moveTo>
                  <a:pt x="0" y="0"/>
                </a:moveTo>
                <a:lnTo>
                  <a:pt x="2223769" y="0"/>
                </a:lnTo>
                <a:lnTo>
                  <a:pt x="2223769" y="1302990"/>
                </a:lnTo>
                <a:lnTo>
                  <a:pt x="0" y="1302990"/>
                </a:lnTo>
                <a:lnTo>
                  <a:pt x="0" y="0"/>
                </a:lnTo>
                <a:close/>
              </a:path>
            </a:pathLst>
          </a:custGeom>
          <a:blipFill>
            <a:blip r:embed="rId4"/>
            <a:stretch>
              <a:fillRect/>
            </a:stretch>
          </a:blipFill>
        </p:spPr>
      </p:sp>
      <p:sp>
        <p:nvSpPr>
          <p:cNvPr id="8" name="Freeform 8"/>
          <p:cNvSpPr/>
          <p:nvPr/>
        </p:nvSpPr>
        <p:spPr>
          <a:xfrm>
            <a:off x="710411" y="6096000"/>
            <a:ext cx="4866034" cy="3688965"/>
          </a:xfrm>
          <a:custGeom>
            <a:avLst/>
            <a:gdLst/>
            <a:ahLst/>
            <a:cxnLst/>
            <a:rect l="l" t="t" r="r" b="b"/>
            <a:pathLst>
              <a:path w="4866034" h="3688965">
                <a:moveTo>
                  <a:pt x="0" y="0"/>
                </a:moveTo>
                <a:lnTo>
                  <a:pt x="4866034" y="0"/>
                </a:lnTo>
                <a:lnTo>
                  <a:pt x="4866034" y="3688965"/>
                </a:lnTo>
                <a:lnTo>
                  <a:pt x="0" y="3688965"/>
                </a:lnTo>
                <a:lnTo>
                  <a:pt x="0" y="0"/>
                </a:lnTo>
                <a:close/>
              </a:path>
            </a:pathLst>
          </a:custGeom>
          <a:blipFill>
            <a:blip r:embed="rId5"/>
            <a:stretch>
              <a:fillRect t="-37872" b="-38004"/>
            </a:stretch>
          </a:blipFill>
        </p:spPr>
      </p:sp>
      <p:sp>
        <p:nvSpPr>
          <p:cNvPr id="9" name="Freeform 9"/>
          <p:cNvSpPr/>
          <p:nvPr/>
        </p:nvSpPr>
        <p:spPr>
          <a:xfrm>
            <a:off x="6133774" y="6096000"/>
            <a:ext cx="4861648" cy="3688965"/>
          </a:xfrm>
          <a:custGeom>
            <a:avLst/>
            <a:gdLst/>
            <a:ahLst/>
            <a:cxnLst/>
            <a:rect l="l" t="t" r="r" b="b"/>
            <a:pathLst>
              <a:path w="4861648" h="3688965">
                <a:moveTo>
                  <a:pt x="0" y="0"/>
                </a:moveTo>
                <a:lnTo>
                  <a:pt x="4861647" y="0"/>
                </a:lnTo>
                <a:lnTo>
                  <a:pt x="4861647" y="3688965"/>
                </a:lnTo>
                <a:lnTo>
                  <a:pt x="0" y="3688965"/>
                </a:lnTo>
                <a:lnTo>
                  <a:pt x="0" y="0"/>
                </a:lnTo>
                <a:close/>
              </a:path>
            </a:pathLst>
          </a:custGeom>
          <a:blipFill>
            <a:blip r:embed="rId6"/>
            <a:stretch>
              <a:fillRect/>
            </a:stretch>
          </a:blipFill>
        </p:spPr>
      </p:sp>
      <p:sp>
        <p:nvSpPr>
          <p:cNvPr id="10" name="Freeform 10"/>
          <p:cNvSpPr/>
          <p:nvPr/>
        </p:nvSpPr>
        <p:spPr>
          <a:xfrm>
            <a:off x="11557396" y="6096000"/>
            <a:ext cx="4830563" cy="3688965"/>
          </a:xfrm>
          <a:custGeom>
            <a:avLst/>
            <a:gdLst/>
            <a:ahLst/>
            <a:cxnLst/>
            <a:rect l="l" t="t" r="r" b="b"/>
            <a:pathLst>
              <a:path w="4830563" h="3688965">
                <a:moveTo>
                  <a:pt x="0" y="0"/>
                </a:moveTo>
                <a:lnTo>
                  <a:pt x="4830563" y="0"/>
                </a:lnTo>
                <a:lnTo>
                  <a:pt x="4830563" y="3688965"/>
                </a:lnTo>
                <a:lnTo>
                  <a:pt x="0" y="3688965"/>
                </a:lnTo>
                <a:lnTo>
                  <a:pt x="0" y="0"/>
                </a:lnTo>
                <a:close/>
              </a:path>
            </a:pathLst>
          </a:custGeom>
          <a:blipFill>
            <a:blip r:embed="rId7"/>
            <a:stretch>
              <a:fillRect/>
            </a:stretch>
          </a:blipFill>
        </p:spPr>
      </p:sp>
      <p:sp>
        <p:nvSpPr>
          <p:cNvPr id="11" name="TextBox 11"/>
          <p:cNvSpPr txBox="1"/>
          <p:nvPr/>
        </p:nvSpPr>
        <p:spPr>
          <a:xfrm>
            <a:off x="3233738" y="1201528"/>
            <a:ext cx="11820525" cy="2383852"/>
          </a:xfrm>
          <a:prstGeom prst="rect">
            <a:avLst/>
          </a:prstGeom>
        </p:spPr>
        <p:txBody>
          <a:bodyPr lIns="0" tIns="0" rIns="0" bIns="0" rtlCol="0" anchor="t">
            <a:spAutoFit/>
          </a:bodyPr>
          <a:lstStyle/>
          <a:p>
            <a:pPr algn="ctr">
              <a:lnSpc>
                <a:spcPts val="3747"/>
              </a:lnSpc>
            </a:pPr>
            <a:r>
              <a:rPr lang="en-US" sz="3437">
                <a:solidFill>
                  <a:srgbClr val="FFFFFF"/>
                </a:solidFill>
                <a:latin typeface="Garet"/>
                <a:ea typeface="Garet"/>
                <a:cs typeface="Garet"/>
                <a:sym typeface="Garet"/>
              </a:rPr>
              <a:t>Tener en cuenta al momento de comenzar estudio : </a:t>
            </a:r>
          </a:p>
          <a:p>
            <a:pPr algn="ctr">
              <a:lnSpc>
                <a:spcPts val="3747"/>
              </a:lnSpc>
            </a:pPr>
            <a:endParaRPr lang="en-US" sz="3437">
              <a:solidFill>
                <a:srgbClr val="FFFFFF"/>
              </a:solidFill>
              <a:latin typeface="Garet"/>
              <a:ea typeface="Garet"/>
              <a:cs typeface="Garet"/>
              <a:sym typeface="Garet"/>
            </a:endParaRPr>
          </a:p>
          <a:p>
            <a:pPr algn="ctr">
              <a:lnSpc>
                <a:spcPts val="3747"/>
              </a:lnSpc>
            </a:pPr>
            <a:r>
              <a:rPr lang="en-US" sz="3437">
                <a:solidFill>
                  <a:srgbClr val="FFFFFF"/>
                </a:solidFill>
                <a:latin typeface="Garet"/>
                <a:ea typeface="Garet"/>
                <a:cs typeface="Garet"/>
                <a:sym typeface="Garet"/>
              </a:rPr>
              <a:t>ÁREA DE ESTUDIO</a:t>
            </a:r>
          </a:p>
          <a:p>
            <a:pPr algn="ctr">
              <a:lnSpc>
                <a:spcPts val="3747"/>
              </a:lnSpc>
            </a:pPr>
            <a:r>
              <a:rPr lang="en-US" sz="3437">
                <a:solidFill>
                  <a:srgbClr val="FFFFFF"/>
                </a:solidFill>
                <a:latin typeface="Garet"/>
                <a:ea typeface="Garet"/>
                <a:cs typeface="Garet"/>
                <a:sym typeface="Garet"/>
              </a:rPr>
              <a:t>ANATOMÍA </a:t>
            </a:r>
          </a:p>
          <a:p>
            <a:pPr algn="ctr">
              <a:lnSpc>
                <a:spcPts val="3747"/>
              </a:lnSpc>
            </a:pPr>
            <a:r>
              <a:rPr lang="en-US" sz="3437">
                <a:solidFill>
                  <a:srgbClr val="FFFFFF"/>
                </a:solidFill>
                <a:latin typeface="Garet"/>
                <a:ea typeface="Garet"/>
                <a:cs typeface="Garet"/>
                <a:sym typeface="Garet"/>
              </a:rPr>
              <a:t>POSICIONAMIENTO</a:t>
            </a:r>
          </a:p>
        </p:txBody>
      </p:sp>
      <p:sp>
        <p:nvSpPr>
          <p:cNvPr id="12" name="TextBox 12"/>
          <p:cNvSpPr txBox="1"/>
          <p:nvPr/>
        </p:nvSpPr>
        <p:spPr>
          <a:xfrm>
            <a:off x="4410137" y="344783"/>
            <a:ext cx="12572603"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DE T.AQUILES</a:t>
            </a:r>
          </a:p>
        </p:txBody>
      </p:sp>
      <p:sp>
        <p:nvSpPr>
          <p:cNvPr id="13" name="TextBox 13"/>
          <p:cNvSpPr txBox="1"/>
          <p:nvPr/>
        </p:nvSpPr>
        <p:spPr>
          <a:xfrm>
            <a:off x="5017250" y="4582795"/>
            <a:ext cx="825350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PLANIFICACIÓN GEOMETRICA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EFF"/>
        </a:solidFill>
        <a:effectLst/>
      </p:bgPr>
    </p:bg>
    <p:spTree>
      <p:nvGrpSpPr>
        <p:cNvPr id="1" name=""/>
        <p:cNvGrpSpPr/>
        <p:nvPr/>
      </p:nvGrpSpPr>
      <p:grpSpPr>
        <a:xfrm>
          <a:off x="0" y="0"/>
          <a:ext cx="0" cy="0"/>
          <a:chOff x="0" y="0"/>
          <a:chExt cx="0" cy="0"/>
        </a:xfrm>
      </p:grpSpPr>
      <p:grpSp>
        <p:nvGrpSpPr>
          <p:cNvPr id="2" name="Group 2"/>
          <p:cNvGrpSpPr/>
          <p:nvPr/>
        </p:nvGrpSpPr>
        <p:grpSpPr>
          <a:xfrm>
            <a:off x="-1053360" y="-538746"/>
            <a:ext cx="19899419" cy="4768481"/>
            <a:chOff x="0" y="0"/>
            <a:chExt cx="5240999" cy="1255896"/>
          </a:xfrm>
        </p:grpSpPr>
        <p:sp>
          <p:nvSpPr>
            <p:cNvPr id="3" name="Freeform 3"/>
            <p:cNvSpPr/>
            <p:nvPr/>
          </p:nvSpPr>
          <p:spPr>
            <a:xfrm>
              <a:off x="0" y="0"/>
              <a:ext cx="5240999" cy="1255896"/>
            </a:xfrm>
            <a:custGeom>
              <a:avLst/>
              <a:gdLst/>
              <a:ahLst/>
              <a:cxnLst/>
              <a:rect l="l" t="t" r="r" b="b"/>
              <a:pathLst>
                <a:path w="5240999" h="1255896">
                  <a:moveTo>
                    <a:pt x="0" y="0"/>
                  </a:moveTo>
                  <a:lnTo>
                    <a:pt x="5240999" y="0"/>
                  </a:lnTo>
                  <a:lnTo>
                    <a:pt x="5240999" y="1255896"/>
                  </a:lnTo>
                  <a:lnTo>
                    <a:pt x="0" y="1255896"/>
                  </a:lnTo>
                  <a:close/>
                </a:path>
              </a:pathLst>
            </a:custGeom>
            <a:solidFill>
              <a:srgbClr val="1C8EF4"/>
            </a:solidFill>
          </p:spPr>
        </p:sp>
        <p:sp>
          <p:nvSpPr>
            <p:cNvPr id="4" name="TextBox 4"/>
            <p:cNvSpPr txBox="1"/>
            <p:nvPr/>
          </p:nvSpPr>
          <p:spPr>
            <a:xfrm>
              <a:off x="0" y="-38100"/>
              <a:ext cx="5240999" cy="1293996"/>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1908779" y="1028700"/>
            <a:ext cx="4923424" cy="1924565"/>
          </a:xfrm>
          <a:custGeom>
            <a:avLst/>
            <a:gdLst/>
            <a:ahLst/>
            <a:cxnLst/>
            <a:rect l="l" t="t" r="r" b="b"/>
            <a:pathLst>
              <a:path w="4923424" h="1924565">
                <a:moveTo>
                  <a:pt x="0" y="0"/>
                </a:moveTo>
                <a:lnTo>
                  <a:pt x="4923424" y="0"/>
                </a:lnTo>
                <a:lnTo>
                  <a:pt x="4923424" y="1924565"/>
                </a:lnTo>
                <a:lnTo>
                  <a:pt x="0" y="1924565"/>
                </a:lnTo>
                <a:lnTo>
                  <a:pt x="0" y="0"/>
                </a:lnTo>
                <a:close/>
              </a:path>
            </a:pathLst>
          </a:custGeom>
          <a:blipFill>
            <a:blip r:embed="rId2"/>
            <a:stretch>
              <a:fillRect/>
            </a:stretch>
          </a:blipFill>
        </p:spPr>
      </p:sp>
      <p:sp>
        <p:nvSpPr>
          <p:cNvPr id="6" name="Freeform 6"/>
          <p:cNvSpPr/>
          <p:nvPr/>
        </p:nvSpPr>
        <p:spPr>
          <a:xfrm>
            <a:off x="1908779" y="4708835"/>
            <a:ext cx="3093390" cy="5143500"/>
          </a:xfrm>
          <a:custGeom>
            <a:avLst/>
            <a:gdLst/>
            <a:ahLst/>
            <a:cxnLst/>
            <a:rect l="l" t="t" r="r" b="b"/>
            <a:pathLst>
              <a:path w="3093390" h="5143500">
                <a:moveTo>
                  <a:pt x="0" y="0"/>
                </a:moveTo>
                <a:lnTo>
                  <a:pt x="3093389" y="0"/>
                </a:lnTo>
                <a:lnTo>
                  <a:pt x="3093389" y="5143500"/>
                </a:lnTo>
                <a:lnTo>
                  <a:pt x="0" y="5143500"/>
                </a:lnTo>
                <a:lnTo>
                  <a:pt x="0" y="0"/>
                </a:lnTo>
                <a:close/>
              </a:path>
            </a:pathLst>
          </a:custGeom>
          <a:blipFill>
            <a:blip r:embed="rId3"/>
            <a:stretch>
              <a:fillRect l="-177159" t="-63404" r="-10335" b="-67134"/>
            </a:stretch>
          </a:blipFill>
        </p:spPr>
      </p:sp>
      <p:sp>
        <p:nvSpPr>
          <p:cNvPr id="7" name="Freeform 7"/>
          <p:cNvSpPr/>
          <p:nvPr/>
        </p:nvSpPr>
        <p:spPr>
          <a:xfrm>
            <a:off x="8896350" y="5143500"/>
            <a:ext cx="5641379" cy="1856527"/>
          </a:xfrm>
          <a:custGeom>
            <a:avLst/>
            <a:gdLst/>
            <a:ahLst/>
            <a:cxnLst/>
            <a:rect l="l" t="t" r="r" b="b"/>
            <a:pathLst>
              <a:path w="5641379" h="1856527">
                <a:moveTo>
                  <a:pt x="0" y="0"/>
                </a:moveTo>
                <a:lnTo>
                  <a:pt x="5641379" y="0"/>
                </a:lnTo>
                <a:lnTo>
                  <a:pt x="5641379" y="1856527"/>
                </a:lnTo>
                <a:lnTo>
                  <a:pt x="0" y="185652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8539234" y="1403852"/>
            <a:ext cx="8720066" cy="1540510"/>
          </a:xfrm>
          <a:prstGeom prst="rect">
            <a:avLst/>
          </a:prstGeom>
        </p:spPr>
        <p:txBody>
          <a:bodyPr lIns="0" tIns="0" rIns="0" bIns="0" rtlCol="0" anchor="t">
            <a:spAutoFit/>
          </a:bodyPr>
          <a:lstStyle/>
          <a:p>
            <a:pPr algn="l">
              <a:lnSpc>
                <a:spcPts val="6125"/>
              </a:lnSpc>
            </a:pPr>
            <a:r>
              <a:rPr lang="en-US" sz="4900">
                <a:solidFill>
                  <a:srgbClr val="000000"/>
                </a:solidFill>
                <a:latin typeface="Garet"/>
                <a:ea typeface="Garet"/>
                <a:cs typeface="Garet"/>
                <a:sym typeface="Garet"/>
              </a:rPr>
              <a:t>RESONANCIA MAGNÉTICA DE T.AQUILES</a:t>
            </a:r>
          </a:p>
        </p:txBody>
      </p:sp>
      <p:sp>
        <p:nvSpPr>
          <p:cNvPr id="9" name="TextBox 9"/>
          <p:cNvSpPr txBox="1"/>
          <p:nvPr/>
        </p:nvSpPr>
        <p:spPr>
          <a:xfrm>
            <a:off x="8896350" y="7621571"/>
            <a:ext cx="5641379" cy="580390"/>
          </a:xfrm>
          <a:prstGeom prst="rect">
            <a:avLst/>
          </a:prstGeom>
        </p:spPr>
        <p:txBody>
          <a:bodyPr lIns="0" tIns="0" rIns="0" bIns="0" rtlCol="0" anchor="t">
            <a:spAutoFit/>
          </a:bodyPr>
          <a:lstStyle/>
          <a:p>
            <a:pPr algn="ctr">
              <a:lnSpc>
                <a:spcPts val="4759"/>
              </a:lnSpc>
            </a:pPr>
            <a:r>
              <a:rPr lang="en-US" sz="3399">
                <a:solidFill>
                  <a:srgbClr val="000000"/>
                </a:solidFill>
                <a:latin typeface="Open Sans"/>
                <a:ea typeface="Open Sans"/>
                <a:cs typeface="Open Sans"/>
                <a:sym typeface="Open Sans"/>
              </a:rPr>
              <a:t>TENER EN CUENTA FOV</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1C8EF4"/>
        </a:solidFill>
        <a:effectLst/>
      </p:bgPr>
    </p:bg>
    <p:spTree>
      <p:nvGrpSpPr>
        <p:cNvPr id="1" name=""/>
        <p:cNvGrpSpPr/>
        <p:nvPr/>
      </p:nvGrpSpPr>
      <p:grpSpPr>
        <a:xfrm>
          <a:off x="0" y="0"/>
          <a:ext cx="0" cy="0"/>
          <a:chOff x="0" y="0"/>
          <a:chExt cx="0" cy="0"/>
        </a:xfrm>
      </p:grpSpPr>
      <p:grpSp>
        <p:nvGrpSpPr>
          <p:cNvPr id="2" name="Group 2"/>
          <p:cNvGrpSpPr/>
          <p:nvPr/>
        </p:nvGrpSpPr>
        <p:grpSpPr>
          <a:xfrm>
            <a:off x="0" y="1194353"/>
            <a:ext cx="15785164" cy="7898294"/>
            <a:chOff x="0" y="0"/>
            <a:chExt cx="4157410" cy="2080209"/>
          </a:xfrm>
        </p:grpSpPr>
        <p:sp>
          <p:nvSpPr>
            <p:cNvPr id="3" name="Freeform 3"/>
            <p:cNvSpPr/>
            <p:nvPr/>
          </p:nvSpPr>
          <p:spPr>
            <a:xfrm>
              <a:off x="0" y="0"/>
              <a:ext cx="4157409" cy="2080209"/>
            </a:xfrm>
            <a:custGeom>
              <a:avLst/>
              <a:gdLst/>
              <a:ahLst/>
              <a:cxnLst/>
              <a:rect l="l" t="t" r="r" b="b"/>
              <a:pathLst>
                <a:path w="4157409" h="2080209">
                  <a:moveTo>
                    <a:pt x="0" y="0"/>
                  </a:moveTo>
                  <a:lnTo>
                    <a:pt x="4157409" y="0"/>
                  </a:lnTo>
                  <a:lnTo>
                    <a:pt x="4157409" y="2080209"/>
                  </a:lnTo>
                  <a:lnTo>
                    <a:pt x="0" y="2080209"/>
                  </a:lnTo>
                  <a:close/>
                </a:path>
              </a:pathLst>
            </a:custGeom>
            <a:solidFill>
              <a:srgbClr val="076286"/>
            </a:solidFill>
          </p:spPr>
        </p:sp>
        <p:sp>
          <p:nvSpPr>
            <p:cNvPr id="4" name="TextBox 4"/>
            <p:cNvSpPr txBox="1"/>
            <p:nvPr/>
          </p:nvSpPr>
          <p:spPr>
            <a:xfrm>
              <a:off x="0" y="-38100"/>
              <a:ext cx="4157410" cy="2118309"/>
            </a:xfrm>
            <a:prstGeom prst="rect">
              <a:avLst/>
            </a:prstGeom>
          </p:spPr>
          <p:txBody>
            <a:bodyPr lIns="50800" tIns="50800" rIns="50800" bIns="50800" rtlCol="0" anchor="ctr"/>
            <a:lstStyle/>
            <a:p>
              <a:pPr algn="ctr">
                <a:lnSpc>
                  <a:spcPts val="2799"/>
                </a:lnSpc>
              </a:pPr>
              <a:endParaRPr/>
            </a:p>
          </p:txBody>
        </p:sp>
      </p:grpSp>
      <p:sp>
        <p:nvSpPr>
          <p:cNvPr id="5" name="AutoShape 5"/>
          <p:cNvSpPr/>
          <p:nvPr/>
        </p:nvSpPr>
        <p:spPr>
          <a:xfrm>
            <a:off x="0" y="9068834"/>
            <a:ext cx="15785164" cy="0"/>
          </a:xfrm>
          <a:prstGeom prst="line">
            <a:avLst/>
          </a:prstGeom>
          <a:ln w="47625" cap="flat">
            <a:solidFill>
              <a:srgbClr val="FFFFFF"/>
            </a:solidFill>
            <a:prstDash val="solid"/>
            <a:headEnd type="none" w="sm" len="sm"/>
            <a:tailEnd type="none" w="sm" len="sm"/>
          </a:ln>
        </p:spPr>
      </p:sp>
      <p:sp>
        <p:nvSpPr>
          <p:cNvPr id="6" name="AutoShape 6"/>
          <p:cNvSpPr/>
          <p:nvPr/>
        </p:nvSpPr>
        <p:spPr>
          <a:xfrm>
            <a:off x="0" y="1194353"/>
            <a:ext cx="15785164" cy="0"/>
          </a:xfrm>
          <a:prstGeom prst="line">
            <a:avLst/>
          </a:prstGeom>
          <a:ln w="47625" cap="flat">
            <a:solidFill>
              <a:srgbClr val="FFFFFF"/>
            </a:solidFill>
            <a:prstDash val="solid"/>
            <a:headEnd type="none" w="sm" len="sm"/>
            <a:tailEnd type="none" w="sm" len="sm"/>
          </a:ln>
        </p:spPr>
      </p:sp>
      <p:sp>
        <p:nvSpPr>
          <p:cNvPr id="7" name="Freeform 7"/>
          <p:cNvSpPr/>
          <p:nvPr/>
        </p:nvSpPr>
        <p:spPr>
          <a:xfrm>
            <a:off x="9145166" y="5810360"/>
            <a:ext cx="5396283" cy="4272740"/>
          </a:xfrm>
          <a:custGeom>
            <a:avLst/>
            <a:gdLst/>
            <a:ahLst/>
            <a:cxnLst/>
            <a:rect l="l" t="t" r="r" b="b"/>
            <a:pathLst>
              <a:path w="5396283" h="4272740">
                <a:moveTo>
                  <a:pt x="0" y="0"/>
                </a:moveTo>
                <a:lnTo>
                  <a:pt x="5396282" y="0"/>
                </a:lnTo>
                <a:lnTo>
                  <a:pt x="5396282" y="4272740"/>
                </a:lnTo>
                <a:lnTo>
                  <a:pt x="0" y="4272740"/>
                </a:lnTo>
                <a:lnTo>
                  <a:pt x="0" y="0"/>
                </a:lnTo>
                <a:close/>
              </a:path>
            </a:pathLst>
          </a:custGeom>
          <a:blipFill>
            <a:blip r:embed="rId2"/>
            <a:stretch>
              <a:fillRect/>
            </a:stretch>
          </a:blipFill>
        </p:spPr>
      </p:sp>
      <p:sp>
        <p:nvSpPr>
          <p:cNvPr id="8" name="TextBox 8"/>
          <p:cNvSpPr txBox="1"/>
          <p:nvPr/>
        </p:nvSpPr>
        <p:spPr>
          <a:xfrm>
            <a:off x="981373" y="1702801"/>
            <a:ext cx="8115300" cy="1113155"/>
          </a:xfrm>
          <a:prstGeom prst="rect">
            <a:avLst/>
          </a:prstGeom>
        </p:spPr>
        <p:txBody>
          <a:bodyPr lIns="0" tIns="0" rIns="0" bIns="0" rtlCol="0" anchor="t">
            <a:spAutoFit/>
          </a:bodyPr>
          <a:lstStyle/>
          <a:p>
            <a:pPr algn="l">
              <a:lnSpc>
                <a:spcPts val="4359"/>
              </a:lnSpc>
            </a:pPr>
            <a:r>
              <a:rPr lang="en-US" sz="3999">
                <a:solidFill>
                  <a:srgbClr val="FFFFFF"/>
                </a:solidFill>
                <a:latin typeface="Garet"/>
                <a:ea typeface="Garet"/>
                <a:cs typeface="Garet"/>
                <a:sym typeface="Garet"/>
              </a:rPr>
              <a:t>RESONANCIA MAGNÉTICA DE PIE</a:t>
            </a:r>
          </a:p>
        </p:txBody>
      </p:sp>
      <p:sp>
        <p:nvSpPr>
          <p:cNvPr id="9" name="TextBox 9"/>
          <p:cNvSpPr txBox="1"/>
          <p:nvPr/>
        </p:nvSpPr>
        <p:spPr>
          <a:xfrm>
            <a:off x="2953353" y="5051156"/>
            <a:ext cx="3757547" cy="356235"/>
          </a:xfrm>
          <a:prstGeom prst="rect">
            <a:avLst/>
          </a:prstGeom>
        </p:spPr>
        <p:txBody>
          <a:bodyPr lIns="0" tIns="0" rIns="0" bIns="0" rtlCol="0" anchor="t">
            <a:spAutoFit/>
          </a:bodyPr>
          <a:lstStyle/>
          <a:p>
            <a:pPr algn="l">
              <a:lnSpc>
                <a:spcPts val="2999"/>
              </a:lnSpc>
            </a:pPr>
            <a:r>
              <a:rPr lang="en-US" sz="2399" b="1">
                <a:solidFill>
                  <a:srgbClr val="FFFFFF"/>
                </a:solidFill>
                <a:latin typeface="Garet Bold"/>
                <a:ea typeface="Garet Bold"/>
                <a:cs typeface="Garet Bold"/>
                <a:sym typeface="Garet Bold"/>
              </a:rPr>
              <a:t>Patologias Frecuentes </a:t>
            </a:r>
          </a:p>
        </p:txBody>
      </p:sp>
      <p:sp>
        <p:nvSpPr>
          <p:cNvPr id="10" name="TextBox 10"/>
          <p:cNvSpPr txBox="1"/>
          <p:nvPr/>
        </p:nvSpPr>
        <p:spPr>
          <a:xfrm>
            <a:off x="1010306" y="3216006"/>
            <a:ext cx="13531142" cy="1570356"/>
          </a:xfrm>
          <a:prstGeom prst="rect">
            <a:avLst/>
          </a:prstGeom>
        </p:spPr>
        <p:txBody>
          <a:bodyPr lIns="0" tIns="0" rIns="0" bIns="0" rtlCol="0" anchor="t">
            <a:spAutoFit/>
          </a:bodyPr>
          <a:lstStyle/>
          <a:p>
            <a:pPr algn="l">
              <a:lnSpc>
                <a:spcPts val="3079"/>
              </a:lnSpc>
            </a:pPr>
            <a:r>
              <a:rPr lang="en-US" sz="2199">
                <a:solidFill>
                  <a:srgbClr val="FFFFFF"/>
                </a:solidFill>
                <a:latin typeface="Open Sans"/>
                <a:ea typeface="Open Sans"/>
                <a:cs typeface="Open Sans"/>
                <a:sym typeface="Open Sans"/>
              </a:rPr>
              <a:t>La articulacion de tobillo y pie constituyen , por sus numerosos elementos óseos y sus componentes estabilizadores pasivos y activos , una complicada unidad estructural anatomica que se adapta a los diferentes movimientos que se producen con la bipedestación , la marcha y la carrera.</a:t>
            </a:r>
          </a:p>
          <a:p>
            <a:pPr algn="l">
              <a:lnSpc>
                <a:spcPts val="3359"/>
              </a:lnSpc>
            </a:pPr>
            <a:endParaRPr lang="en-US" sz="2199">
              <a:solidFill>
                <a:srgbClr val="FFFFFF"/>
              </a:solidFill>
              <a:latin typeface="Open Sans"/>
              <a:ea typeface="Open Sans"/>
              <a:cs typeface="Open Sans"/>
              <a:sym typeface="Open Sans"/>
            </a:endParaRPr>
          </a:p>
        </p:txBody>
      </p:sp>
      <p:sp>
        <p:nvSpPr>
          <p:cNvPr id="11" name="TextBox 11"/>
          <p:cNvSpPr txBox="1"/>
          <p:nvPr/>
        </p:nvSpPr>
        <p:spPr>
          <a:xfrm>
            <a:off x="2755676" y="5772260"/>
            <a:ext cx="5700594" cy="3159125"/>
          </a:xfrm>
          <a:prstGeom prst="rect">
            <a:avLst/>
          </a:prstGeom>
        </p:spPr>
        <p:txBody>
          <a:bodyPr lIns="0" tIns="0" rIns="0" bIns="0" rtlCol="0" anchor="t">
            <a:spAutoFit/>
          </a:bodyPr>
          <a:lstStyle/>
          <a:p>
            <a:pPr marL="431797" lvl="1" indent="-215899" algn="l">
              <a:lnSpc>
                <a:spcPts val="2799"/>
              </a:lnSpc>
              <a:buFont typeface="Arial"/>
              <a:buChar char="•"/>
            </a:pPr>
            <a:r>
              <a:rPr lang="en-US" sz="1999">
                <a:solidFill>
                  <a:srgbClr val="FFFFFF"/>
                </a:solidFill>
                <a:latin typeface="Open Sans"/>
                <a:ea typeface="Open Sans"/>
                <a:cs typeface="Open Sans"/>
                <a:sym typeface="Open Sans"/>
              </a:rPr>
              <a:t>Lesiones Osteocondrales </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Fracturas por estrés </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Fracturas ocultas </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Lesiones de Ligamentos </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Enfermedad de Fascia Plantar</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Neuralgia de Morton</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Pie Diabetico</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Bursitis</a:t>
            </a:r>
          </a:p>
          <a:p>
            <a:pPr algn="l">
              <a:lnSpc>
                <a:spcPts val="2799"/>
              </a:lnSpc>
            </a:pPr>
            <a:endParaRPr lang="en-US" sz="1999">
              <a:solidFill>
                <a:srgbClr val="FFFFFF"/>
              </a:solidFill>
              <a:latin typeface="Open Sans"/>
              <a:ea typeface="Open Sans"/>
              <a:cs typeface="Open Sans"/>
              <a:sym typeface="Open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4082681"/>
            <a:chOff x="0" y="0"/>
            <a:chExt cx="4816593" cy="1075274"/>
          </a:xfrm>
        </p:grpSpPr>
        <p:sp>
          <p:nvSpPr>
            <p:cNvPr id="3" name="Freeform 3"/>
            <p:cNvSpPr/>
            <p:nvPr/>
          </p:nvSpPr>
          <p:spPr>
            <a:xfrm>
              <a:off x="0" y="0"/>
              <a:ext cx="4816592" cy="1075274"/>
            </a:xfrm>
            <a:custGeom>
              <a:avLst/>
              <a:gdLst/>
              <a:ahLst/>
              <a:cxnLst/>
              <a:rect l="l" t="t" r="r" b="b"/>
              <a:pathLst>
                <a:path w="4816592" h="1075274">
                  <a:moveTo>
                    <a:pt x="0" y="0"/>
                  </a:moveTo>
                  <a:lnTo>
                    <a:pt x="4816592" y="0"/>
                  </a:lnTo>
                  <a:lnTo>
                    <a:pt x="4816592" y="1075274"/>
                  </a:lnTo>
                  <a:lnTo>
                    <a:pt x="0" y="1075274"/>
                  </a:lnTo>
                  <a:close/>
                </a:path>
              </a:pathLst>
            </a:custGeom>
            <a:solidFill>
              <a:srgbClr val="1C8EF4"/>
            </a:solidFill>
          </p:spPr>
        </p:sp>
        <p:sp>
          <p:nvSpPr>
            <p:cNvPr id="4" name="TextBox 4"/>
            <p:cNvSpPr txBox="1"/>
            <p:nvPr/>
          </p:nvSpPr>
          <p:spPr>
            <a:xfrm>
              <a:off x="0" y="-38100"/>
              <a:ext cx="4816593" cy="1113374"/>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1175534" y="29715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a:off x="15054262" y="90548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5463838" y="4492005"/>
            <a:ext cx="2223770" cy="1302990"/>
          </a:xfrm>
          <a:custGeom>
            <a:avLst/>
            <a:gdLst/>
            <a:ahLst/>
            <a:cxnLst/>
            <a:rect l="l" t="t" r="r" b="b"/>
            <a:pathLst>
              <a:path w="2223770" h="1302990">
                <a:moveTo>
                  <a:pt x="0" y="0"/>
                </a:moveTo>
                <a:lnTo>
                  <a:pt x="2223769" y="0"/>
                </a:lnTo>
                <a:lnTo>
                  <a:pt x="2223769" y="1302990"/>
                </a:lnTo>
                <a:lnTo>
                  <a:pt x="0" y="1302990"/>
                </a:lnTo>
                <a:lnTo>
                  <a:pt x="0" y="0"/>
                </a:lnTo>
                <a:close/>
              </a:path>
            </a:pathLst>
          </a:custGeom>
          <a:blipFill>
            <a:blip r:embed="rId4"/>
            <a:stretch>
              <a:fillRect/>
            </a:stretch>
          </a:blipFill>
        </p:spPr>
      </p:sp>
      <p:sp>
        <p:nvSpPr>
          <p:cNvPr id="8" name="TextBox 8"/>
          <p:cNvSpPr txBox="1"/>
          <p:nvPr/>
        </p:nvSpPr>
        <p:spPr>
          <a:xfrm>
            <a:off x="3233738" y="1201528"/>
            <a:ext cx="11820525" cy="2383852"/>
          </a:xfrm>
          <a:prstGeom prst="rect">
            <a:avLst/>
          </a:prstGeom>
        </p:spPr>
        <p:txBody>
          <a:bodyPr lIns="0" tIns="0" rIns="0" bIns="0" rtlCol="0" anchor="t">
            <a:spAutoFit/>
          </a:bodyPr>
          <a:lstStyle/>
          <a:p>
            <a:pPr algn="ctr">
              <a:lnSpc>
                <a:spcPts val="3747"/>
              </a:lnSpc>
            </a:pPr>
            <a:r>
              <a:rPr lang="en-US" sz="3437">
                <a:solidFill>
                  <a:srgbClr val="FFFFFF"/>
                </a:solidFill>
                <a:latin typeface="Garet"/>
                <a:ea typeface="Garet"/>
                <a:cs typeface="Garet"/>
                <a:sym typeface="Garet"/>
              </a:rPr>
              <a:t>Tener en cuenta al momento de comenzar estudio : </a:t>
            </a:r>
          </a:p>
          <a:p>
            <a:pPr algn="ctr">
              <a:lnSpc>
                <a:spcPts val="3747"/>
              </a:lnSpc>
            </a:pPr>
            <a:endParaRPr lang="en-US" sz="3437">
              <a:solidFill>
                <a:srgbClr val="FFFFFF"/>
              </a:solidFill>
              <a:latin typeface="Garet"/>
              <a:ea typeface="Garet"/>
              <a:cs typeface="Garet"/>
              <a:sym typeface="Garet"/>
            </a:endParaRPr>
          </a:p>
          <a:p>
            <a:pPr algn="ctr">
              <a:lnSpc>
                <a:spcPts val="3747"/>
              </a:lnSpc>
            </a:pPr>
            <a:r>
              <a:rPr lang="en-US" sz="3437">
                <a:solidFill>
                  <a:srgbClr val="FFFFFF"/>
                </a:solidFill>
                <a:latin typeface="Garet"/>
                <a:ea typeface="Garet"/>
                <a:cs typeface="Garet"/>
                <a:sym typeface="Garet"/>
              </a:rPr>
              <a:t>ÁREA DE ESTUDIO</a:t>
            </a:r>
          </a:p>
          <a:p>
            <a:pPr algn="ctr">
              <a:lnSpc>
                <a:spcPts val="3747"/>
              </a:lnSpc>
            </a:pPr>
            <a:r>
              <a:rPr lang="en-US" sz="3437">
                <a:solidFill>
                  <a:srgbClr val="FFFFFF"/>
                </a:solidFill>
                <a:latin typeface="Garet"/>
                <a:ea typeface="Garet"/>
                <a:cs typeface="Garet"/>
                <a:sym typeface="Garet"/>
              </a:rPr>
              <a:t>ANATOMÍA </a:t>
            </a:r>
          </a:p>
          <a:p>
            <a:pPr algn="ctr">
              <a:lnSpc>
                <a:spcPts val="3747"/>
              </a:lnSpc>
            </a:pPr>
            <a:r>
              <a:rPr lang="en-US" sz="3437">
                <a:solidFill>
                  <a:srgbClr val="FFFFFF"/>
                </a:solidFill>
                <a:latin typeface="Garet"/>
                <a:ea typeface="Garet"/>
                <a:cs typeface="Garet"/>
                <a:sym typeface="Garet"/>
              </a:rPr>
              <a:t>POSICIONAMIENTO</a:t>
            </a:r>
          </a:p>
        </p:txBody>
      </p:sp>
      <p:sp>
        <p:nvSpPr>
          <p:cNvPr id="9" name="TextBox 9"/>
          <p:cNvSpPr txBox="1"/>
          <p:nvPr/>
        </p:nvSpPr>
        <p:spPr>
          <a:xfrm>
            <a:off x="4410137" y="344783"/>
            <a:ext cx="12572603"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DE PIE</a:t>
            </a:r>
          </a:p>
        </p:txBody>
      </p:sp>
      <p:sp>
        <p:nvSpPr>
          <p:cNvPr id="10" name="TextBox 10"/>
          <p:cNvSpPr txBox="1"/>
          <p:nvPr/>
        </p:nvSpPr>
        <p:spPr>
          <a:xfrm>
            <a:off x="5017250" y="4582795"/>
            <a:ext cx="825350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PLANIFICACIÓN GEOMETRICA</a:t>
            </a:r>
          </a:p>
        </p:txBody>
      </p:sp>
      <p:sp>
        <p:nvSpPr>
          <p:cNvPr id="11" name="Freeform 11"/>
          <p:cNvSpPr/>
          <p:nvPr/>
        </p:nvSpPr>
        <p:spPr>
          <a:xfrm>
            <a:off x="9886251" y="6191657"/>
            <a:ext cx="4338398" cy="3066643"/>
          </a:xfrm>
          <a:custGeom>
            <a:avLst/>
            <a:gdLst/>
            <a:ahLst/>
            <a:cxnLst/>
            <a:rect l="l" t="t" r="r" b="b"/>
            <a:pathLst>
              <a:path w="4338398" h="3066643">
                <a:moveTo>
                  <a:pt x="0" y="0"/>
                </a:moveTo>
                <a:lnTo>
                  <a:pt x="4338398" y="0"/>
                </a:lnTo>
                <a:lnTo>
                  <a:pt x="4338398" y="3066643"/>
                </a:lnTo>
                <a:lnTo>
                  <a:pt x="0" y="3066643"/>
                </a:lnTo>
                <a:lnTo>
                  <a:pt x="0" y="0"/>
                </a:lnTo>
                <a:close/>
              </a:path>
            </a:pathLst>
          </a:custGeom>
          <a:blipFill>
            <a:blip r:embed="rId5"/>
            <a:stretch>
              <a:fillRect/>
            </a:stretch>
          </a:blipFill>
        </p:spPr>
      </p:sp>
      <p:sp>
        <p:nvSpPr>
          <p:cNvPr id="12" name="Freeform 12"/>
          <p:cNvSpPr/>
          <p:nvPr/>
        </p:nvSpPr>
        <p:spPr>
          <a:xfrm>
            <a:off x="14416284" y="6924170"/>
            <a:ext cx="2548197" cy="1601616"/>
          </a:xfrm>
          <a:custGeom>
            <a:avLst/>
            <a:gdLst/>
            <a:ahLst/>
            <a:cxnLst/>
            <a:rect l="l" t="t" r="r" b="b"/>
            <a:pathLst>
              <a:path w="2548197" h="1601616">
                <a:moveTo>
                  <a:pt x="0" y="0"/>
                </a:moveTo>
                <a:lnTo>
                  <a:pt x="2548197" y="0"/>
                </a:lnTo>
                <a:lnTo>
                  <a:pt x="2548197" y="1601616"/>
                </a:lnTo>
                <a:lnTo>
                  <a:pt x="0" y="1601616"/>
                </a:lnTo>
                <a:lnTo>
                  <a:pt x="0" y="0"/>
                </a:lnTo>
                <a:close/>
              </a:path>
            </a:pathLst>
          </a:custGeom>
          <a:blipFill>
            <a:blip r:embed="rId6"/>
            <a:stretch>
              <a:fillRect/>
            </a:stretch>
          </a:blipFill>
        </p:spPr>
      </p:sp>
      <p:sp>
        <p:nvSpPr>
          <p:cNvPr id="13" name="Freeform 13"/>
          <p:cNvSpPr/>
          <p:nvPr/>
        </p:nvSpPr>
        <p:spPr>
          <a:xfrm>
            <a:off x="6301777" y="6191657"/>
            <a:ext cx="2348472" cy="3066643"/>
          </a:xfrm>
          <a:custGeom>
            <a:avLst/>
            <a:gdLst/>
            <a:ahLst/>
            <a:cxnLst/>
            <a:rect l="l" t="t" r="r" b="b"/>
            <a:pathLst>
              <a:path w="2348472" h="3066643">
                <a:moveTo>
                  <a:pt x="0" y="0"/>
                </a:moveTo>
                <a:lnTo>
                  <a:pt x="2348472" y="0"/>
                </a:lnTo>
                <a:lnTo>
                  <a:pt x="2348472" y="3066643"/>
                </a:lnTo>
                <a:lnTo>
                  <a:pt x="0" y="3066643"/>
                </a:lnTo>
                <a:lnTo>
                  <a:pt x="0" y="0"/>
                </a:lnTo>
                <a:close/>
              </a:path>
            </a:pathLst>
          </a:custGeom>
          <a:blipFill>
            <a:blip r:embed="rId7"/>
            <a:stretch>
              <a:fillRect/>
            </a:stretch>
          </a:blipFill>
        </p:spPr>
      </p:sp>
      <p:sp>
        <p:nvSpPr>
          <p:cNvPr id="14" name="Freeform 14"/>
          <p:cNvSpPr/>
          <p:nvPr/>
        </p:nvSpPr>
        <p:spPr>
          <a:xfrm>
            <a:off x="3992525" y="7095491"/>
            <a:ext cx="2118752" cy="2162809"/>
          </a:xfrm>
          <a:custGeom>
            <a:avLst/>
            <a:gdLst/>
            <a:ahLst/>
            <a:cxnLst/>
            <a:rect l="l" t="t" r="r" b="b"/>
            <a:pathLst>
              <a:path w="2118752" h="2162809">
                <a:moveTo>
                  <a:pt x="0" y="0"/>
                </a:moveTo>
                <a:lnTo>
                  <a:pt x="2118752" y="0"/>
                </a:lnTo>
                <a:lnTo>
                  <a:pt x="2118752" y="2162809"/>
                </a:lnTo>
                <a:lnTo>
                  <a:pt x="0" y="2162809"/>
                </a:lnTo>
                <a:lnTo>
                  <a:pt x="0" y="0"/>
                </a:lnTo>
                <a:close/>
              </a:path>
            </a:pathLst>
          </a:custGeom>
          <a:blipFill>
            <a:blip r:embed="rId8"/>
            <a:stretch>
              <a:fillRect/>
            </a:stretch>
          </a:blipFill>
        </p:spPr>
      </p:sp>
      <p:sp>
        <p:nvSpPr>
          <p:cNvPr id="15" name="Freeform 15"/>
          <p:cNvSpPr/>
          <p:nvPr/>
        </p:nvSpPr>
        <p:spPr>
          <a:xfrm>
            <a:off x="410851" y="6357121"/>
            <a:ext cx="3523305" cy="2901179"/>
          </a:xfrm>
          <a:custGeom>
            <a:avLst/>
            <a:gdLst/>
            <a:ahLst/>
            <a:cxnLst/>
            <a:rect l="l" t="t" r="r" b="b"/>
            <a:pathLst>
              <a:path w="3523305" h="2901179">
                <a:moveTo>
                  <a:pt x="0" y="0"/>
                </a:moveTo>
                <a:lnTo>
                  <a:pt x="3523305" y="0"/>
                </a:lnTo>
                <a:lnTo>
                  <a:pt x="3523305" y="2901179"/>
                </a:lnTo>
                <a:lnTo>
                  <a:pt x="0" y="2901179"/>
                </a:lnTo>
                <a:lnTo>
                  <a:pt x="0" y="0"/>
                </a:lnTo>
                <a:close/>
              </a:path>
            </a:pathLst>
          </a:custGeom>
          <a:blipFill>
            <a:blip r:embed="rId9"/>
            <a:stretch>
              <a:fillRect l="-30927" r="-21780"/>
            </a:stretch>
          </a:blipFill>
        </p:spPr>
      </p:sp>
      <p:sp>
        <p:nvSpPr>
          <p:cNvPr id="16" name="Freeform 16"/>
          <p:cNvSpPr/>
          <p:nvPr/>
        </p:nvSpPr>
        <p:spPr>
          <a:xfrm>
            <a:off x="8846118" y="7385579"/>
            <a:ext cx="844262" cy="844262"/>
          </a:xfrm>
          <a:custGeom>
            <a:avLst/>
            <a:gdLst/>
            <a:ahLst/>
            <a:cxnLst/>
            <a:rect l="l" t="t" r="r" b="b"/>
            <a:pathLst>
              <a:path w="844262" h="844262">
                <a:moveTo>
                  <a:pt x="0" y="0"/>
                </a:moveTo>
                <a:lnTo>
                  <a:pt x="844263" y="0"/>
                </a:lnTo>
                <a:lnTo>
                  <a:pt x="844263" y="844263"/>
                </a:lnTo>
                <a:lnTo>
                  <a:pt x="0" y="8442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92936" y="5891033"/>
            <a:ext cx="3406011" cy="2999869"/>
          </a:xfrm>
          <a:custGeom>
            <a:avLst/>
            <a:gdLst/>
            <a:ahLst/>
            <a:cxnLst/>
            <a:rect l="l" t="t" r="r" b="b"/>
            <a:pathLst>
              <a:path w="3406011" h="2999869">
                <a:moveTo>
                  <a:pt x="0" y="0"/>
                </a:moveTo>
                <a:lnTo>
                  <a:pt x="3406012" y="0"/>
                </a:lnTo>
                <a:lnTo>
                  <a:pt x="3406012" y="2999869"/>
                </a:lnTo>
                <a:lnTo>
                  <a:pt x="0" y="2999869"/>
                </a:lnTo>
                <a:lnTo>
                  <a:pt x="0" y="0"/>
                </a:lnTo>
                <a:close/>
              </a:path>
            </a:pathLst>
          </a:custGeom>
          <a:blipFill>
            <a:blip r:embed="rId2"/>
            <a:stretch>
              <a:fillRect l="-8864" r="-8864"/>
            </a:stretch>
          </a:blipFill>
        </p:spPr>
      </p:sp>
      <p:grpSp>
        <p:nvGrpSpPr>
          <p:cNvPr id="3" name="Group 3"/>
          <p:cNvGrpSpPr/>
          <p:nvPr/>
        </p:nvGrpSpPr>
        <p:grpSpPr>
          <a:xfrm>
            <a:off x="16724843" y="-534836"/>
            <a:ext cx="1563157" cy="10858576"/>
            <a:chOff x="0" y="0"/>
            <a:chExt cx="411696" cy="2859872"/>
          </a:xfrm>
        </p:grpSpPr>
        <p:sp>
          <p:nvSpPr>
            <p:cNvPr id="4" name="Freeform 4"/>
            <p:cNvSpPr/>
            <p:nvPr/>
          </p:nvSpPr>
          <p:spPr>
            <a:xfrm>
              <a:off x="0" y="0"/>
              <a:ext cx="411696" cy="2859872"/>
            </a:xfrm>
            <a:custGeom>
              <a:avLst/>
              <a:gdLst/>
              <a:ahLst/>
              <a:cxnLst/>
              <a:rect l="l" t="t" r="r" b="b"/>
              <a:pathLst>
                <a:path w="411696" h="2859872">
                  <a:moveTo>
                    <a:pt x="0" y="0"/>
                  </a:moveTo>
                  <a:lnTo>
                    <a:pt x="411696" y="0"/>
                  </a:lnTo>
                  <a:lnTo>
                    <a:pt x="411696" y="2859872"/>
                  </a:lnTo>
                  <a:lnTo>
                    <a:pt x="0" y="2859872"/>
                  </a:lnTo>
                  <a:close/>
                </a:path>
              </a:pathLst>
            </a:custGeom>
            <a:solidFill>
              <a:srgbClr val="749F6B"/>
            </a:solidFill>
          </p:spPr>
        </p:sp>
        <p:sp>
          <p:nvSpPr>
            <p:cNvPr id="5" name="TextBox 5"/>
            <p:cNvSpPr txBox="1"/>
            <p:nvPr/>
          </p:nvSpPr>
          <p:spPr>
            <a:xfrm>
              <a:off x="0" y="-38100"/>
              <a:ext cx="411696" cy="2897972"/>
            </a:xfrm>
            <a:prstGeom prst="rect">
              <a:avLst/>
            </a:prstGeom>
          </p:spPr>
          <p:txBody>
            <a:bodyPr lIns="50800" tIns="50800" rIns="50800" bIns="50800" rtlCol="0" anchor="ctr"/>
            <a:lstStyle/>
            <a:p>
              <a:pPr algn="ctr">
                <a:lnSpc>
                  <a:spcPts val="2799"/>
                </a:lnSpc>
              </a:pPr>
              <a:endParaRPr/>
            </a:p>
          </p:txBody>
        </p:sp>
      </p:grpSp>
      <p:sp>
        <p:nvSpPr>
          <p:cNvPr id="6" name="Freeform 6"/>
          <p:cNvSpPr/>
          <p:nvPr/>
        </p:nvSpPr>
        <p:spPr>
          <a:xfrm>
            <a:off x="7149432" y="250781"/>
            <a:ext cx="8169223" cy="5081831"/>
          </a:xfrm>
          <a:custGeom>
            <a:avLst/>
            <a:gdLst/>
            <a:ahLst/>
            <a:cxnLst/>
            <a:rect l="l" t="t" r="r" b="b"/>
            <a:pathLst>
              <a:path w="8169223" h="5081831">
                <a:moveTo>
                  <a:pt x="0" y="0"/>
                </a:moveTo>
                <a:lnTo>
                  <a:pt x="8169223" y="0"/>
                </a:lnTo>
                <a:lnTo>
                  <a:pt x="8169223" y="5081831"/>
                </a:lnTo>
                <a:lnTo>
                  <a:pt x="0" y="5081831"/>
                </a:lnTo>
                <a:lnTo>
                  <a:pt x="0" y="0"/>
                </a:lnTo>
                <a:close/>
              </a:path>
            </a:pathLst>
          </a:custGeom>
          <a:blipFill>
            <a:blip r:embed="rId3">
              <a:alphaModFix amt="74000"/>
            </a:blip>
            <a:stretch>
              <a:fillRect/>
            </a:stretch>
          </a:blipFill>
        </p:spPr>
      </p:sp>
      <p:sp>
        <p:nvSpPr>
          <p:cNvPr id="7" name="Freeform 7"/>
          <p:cNvSpPr/>
          <p:nvPr/>
        </p:nvSpPr>
        <p:spPr>
          <a:xfrm>
            <a:off x="9479707" y="5332612"/>
            <a:ext cx="3508673" cy="4678231"/>
          </a:xfrm>
          <a:custGeom>
            <a:avLst/>
            <a:gdLst/>
            <a:ahLst/>
            <a:cxnLst/>
            <a:rect l="l" t="t" r="r" b="b"/>
            <a:pathLst>
              <a:path w="3508673" h="4678231">
                <a:moveTo>
                  <a:pt x="0" y="0"/>
                </a:moveTo>
                <a:lnTo>
                  <a:pt x="3508673" y="0"/>
                </a:lnTo>
                <a:lnTo>
                  <a:pt x="3508673" y="4678231"/>
                </a:lnTo>
                <a:lnTo>
                  <a:pt x="0" y="4678231"/>
                </a:lnTo>
                <a:lnTo>
                  <a:pt x="0" y="0"/>
                </a:lnTo>
                <a:close/>
              </a:path>
            </a:pathLst>
          </a:custGeom>
          <a:blipFill>
            <a:blip r:embed="rId4">
              <a:alphaModFix amt="65000"/>
            </a:blip>
            <a:stretch>
              <a:fillRect/>
            </a:stretch>
          </a:blipFill>
        </p:spPr>
      </p:sp>
      <p:sp>
        <p:nvSpPr>
          <p:cNvPr id="8" name="TextBox 8"/>
          <p:cNvSpPr txBox="1"/>
          <p:nvPr/>
        </p:nvSpPr>
        <p:spPr>
          <a:xfrm rot="-5400000">
            <a:off x="12388674" y="4278640"/>
            <a:ext cx="10107519" cy="480568"/>
          </a:xfrm>
          <a:prstGeom prst="rect">
            <a:avLst/>
          </a:prstGeom>
        </p:spPr>
        <p:txBody>
          <a:bodyPr lIns="0" tIns="0" rIns="0" bIns="0" rtlCol="0" anchor="t">
            <a:spAutoFit/>
          </a:bodyPr>
          <a:lstStyle/>
          <a:p>
            <a:pPr algn="l">
              <a:lnSpc>
                <a:spcPts val="3962"/>
              </a:lnSpc>
            </a:pPr>
            <a:r>
              <a:rPr lang="en-US" sz="2830" u="sng">
                <a:solidFill>
                  <a:srgbClr val="00132D"/>
                </a:solidFill>
                <a:latin typeface="Garet"/>
                <a:ea typeface="Garet"/>
                <a:cs typeface="Garet"/>
                <a:sym typeface="Garet"/>
              </a:rPr>
              <a:t>Descripción Técnica O-Scan Esaote Bajo Campo</a:t>
            </a:r>
          </a:p>
        </p:txBody>
      </p:sp>
      <p:sp>
        <p:nvSpPr>
          <p:cNvPr id="9" name="TextBox 9"/>
          <p:cNvSpPr txBox="1"/>
          <p:nvPr/>
        </p:nvSpPr>
        <p:spPr>
          <a:xfrm>
            <a:off x="448639" y="3600459"/>
            <a:ext cx="5294606" cy="1732153"/>
          </a:xfrm>
          <a:prstGeom prst="rect">
            <a:avLst/>
          </a:prstGeom>
        </p:spPr>
        <p:txBody>
          <a:bodyPr lIns="0" tIns="0" rIns="0" bIns="0" rtlCol="0" anchor="t">
            <a:spAutoFit/>
          </a:bodyPr>
          <a:lstStyle/>
          <a:p>
            <a:pPr algn="ctr">
              <a:lnSpc>
                <a:spcPts val="6901"/>
              </a:lnSpc>
            </a:pPr>
            <a:r>
              <a:rPr lang="en-US" sz="4929" u="sng">
                <a:solidFill>
                  <a:srgbClr val="00132D"/>
                </a:solidFill>
                <a:latin typeface="Garet"/>
                <a:ea typeface="Garet"/>
                <a:cs typeface="Garet"/>
                <a:sym typeface="Garet"/>
              </a:rPr>
              <a:t>Sala de Resonancia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3746839"/>
            <a:chOff x="0" y="0"/>
            <a:chExt cx="4816593" cy="986822"/>
          </a:xfrm>
        </p:grpSpPr>
        <p:sp>
          <p:nvSpPr>
            <p:cNvPr id="3" name="Freeform 3"/>
            <p:cNvSpPr/>
            <p:nvPr/>
          </p:nvSpPr>
          <p:spPr>
            <a:xfrm>
              <a:off x="0" y="0"/>
              <a:ext cx="4816592" cy="986822"/>
            </a:xfrm>
            <a:custGeom>
              <a:avLst/>
              <a:gdLst/>
              <a:ahLst/>
              <a:cxnLst/>
              <a:rect l="l" t="t" r="r" b="b"/>
              <a:pathLst>
                <a:path w="4816592" h="986822">
                  <a:moveTo>
                    <a:pt x="0" y="0"/>
                  </a:moveTo>
                  <a:lnTo>
                    <a:pt x="4816592" y="0"/>
                  </a:lnTo>
                  <a:lnTo>
                    <a:pt x="4816592" y="986822"/>
                  </a:lnTo>
                  <a:lnTo>
                    <a:pt x="0" y="986822"/>
                  </a:lnTo>
                  <a:close/>
                </a:path>
              </a:pathLst>
            </a:custGeom>
            <a:solidFill>
              <a:srgbClr val="1C8EF4"/>
            </a:solidFill>
          </p:spPr>
        </p:sp>
        <p:sp>
          <p:nvSpPr>
            <p:cNvPr id="4" name="TextBox 4"/>
            <p:cNvSpPr txBox="1"/>
            <p:nvPr/>
          </p:nvSpPr>
          <p:spPr>
            <a:xfrm>
              <a:off x="0" y="-38100"/>
              <a:ext cx="4816593" cy="1024922"/>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1175534" y="29715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a:off x="15054262" y="90548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10800000">
            <a:off x="3654298" y="5734453"/>
            <a:ext cx="378079" cy="1599565"/>
          </a:xfrm>
          <a:custGeom>
            <a:avLst/>
            <a:gdLst/>
            <a:ahLst/>
            <a:cxnLst/>
            <a:rect l="l" t="t" r="r" b="b"/>
            <a:pathLst>
              <a:path w="378079" h="1599565">
                <a:moveTo>
                  <a:pt x="0" y="0"/>
                </a:moveTo>
                <a:lnTo>
                  <a:pt x="378079" y="0"/>
                </a:lnTo>
                <a:lnTo>
                  <a:pt x="378079" y="1599564"/>
                </a:lnTo>
                <a:lnTo>
                  <a:pt x="0" y="15995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8" name="Freeform 8"/>
          <p:cNvSpPr/>
          <p:nvPr/>
        </p:nvSpPr>
        <p:spPr>
          <a:xfrm rot="-10800000">
            <a:off x="8199907" y="4597472"/>
            <a:ext cx="315041" cy="1332865"/>
          </a:xfrm>
          <a:custGeom>
            <a:avLst/>
            <a:gdLst/>
            <a:ahLst/>
            <a:cxnLst/>
            <a:rect l="l" t="t" r="r" b="b"/>
            <a:pathLst>
              <a:path w="315041" h="1332865">
                <a:moveTo>
                  <a:pt x="0" y="0"/>
                </a:moveTo>
                <a:lnTo>
                  <a:pt x="315041" y="0"/>
                </a:lnTo>
                <a:lnTo>
                  <a:pt x="315041" y="1332865"/>
                </a:lnTo>
                <a:lnTo>
                  <a:pt x="0" y="13328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9" name="Freeform 9"/>
          <p:cNvSpPr/>
          <p:nvPr/>
        </p:nvSpPr>
        <p:spPr>
          <a:xfrm rot="-10800000">
            <a:off x="2957512" y="8613531"/>
            <a:ext cx="304800" cy="1289538"/>
          </a:xfrm>
          <a:custGeom>
            <a:avLst/>
            <a:gdLst/>
            <a:ahLst/>
            <a:cxnLst/>
            <a:rect l="l" t="t" r="r" b="b"/>
            <a:pathLst>
              <a:path w="304800" h="1289538">
                <a:moveTo>
                  <a:pt x="0" y="0"/>
                </a:moveTo>
                <a:lnTo>
                  <a:pt x="304800" y="0"/>
                </a:lnTo>
                <a:lnTo>
                  <a:pt x="304800" y="1289538"/>
                </a:lnTo>
                <a:lnTo>
                  <a:pt x="0" y="12895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10" name="Freeform 10"/>
          <p:cNvSpPr/>
          <p:nvPr/>
        </p:nvSpPr>
        <p:spPr>
          <a:xfrm rot="-10800000">
            <a:off x="3305905" y="7334017"/>
            <a:ext cx="304800" cy="1289538"/>
          </a:xfrm>
          <a:custGeom>
            <a:avLst/>
            <a:gdLst/>
            <a:ahLst/>
            <a:cxnLst/>
            <a:rect l="l" t="t" r="r" b="b"/>
            <a:pathLst>
              <a:path w="304800" h="1289538">
                <a:moveTo>
                  <a:pt x="0" y="0"/>
                </a:moveTo>
                <a:lnTo>
                  <a:pt x="304800" y="0"/>
                </a:lnTo>
                <a:lnTo>
                  <a:pt x="304800" y="1289539"/>
                </a:lnTo>
                <a:lnTo>
                  <a:pt x="0" y="12895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lgDash"/>
            <a:miter/>
          </a:ln>
        </p:spPr>
      </p:sp>
      <p:sp>
        <p:nvSpPr>
          <p:cNvPr id="11" name="Freeform 11"/>
          <p:cNvSpPr/>
          <p:nvPr/>
        </p:nvSpPr>
        <p:spPr>
          <a:xfrm>
            <a:off x="16458668" y="3947377"/>
            <a:ext cx="1601264" cy="938240"/>
          </a:xfrm>
          <a:custGeom>
            <a:avLst/>
            <a:gdLst/>
            <a:ahLst/>
            <a:cxnLst/>
            <a:rect l="l" t="t" r="r" b="b"/>
            <a:pathLst>
              <a:path w="1601264" h="938240">
                <a:moveTo>
                  <a:pt x="0" y="0"/>
                </a:moveTo>
                <a:lnTo>
                  <a:pt x="1601264" y="0"/>
                </a:lnTo>
                <a:lnTo>
                  <a:pt x="1601264" y="938240"/>
                </a:lnTo>
                <a:lnTo>
                  <a:pt x="0" y="938240"/>
                </a:lnTo>
                <a:lnTo>
                  <a:pt x="0" y="0"/>
                </a:lnTo>
                <a:close/>
              </a:path>
            </a:pathLst>
          </a:custGeom>
          <a:blipFill>
            <a:blip r:embed="rId6"/>
            <a:stretch>
              <a:fillRect/>
            </a:stretch>
          </a:blipFill>
        </p:spPr>
      </p:sp>
      <p:sp>
        <p:nvSpPr>
          <p:cNvPr id="12" name="Freeform 12"/>
          <p:cNvSpPr/>
          <p:nvPr/>
        </p:nvSpPr>
        <p:spPr>
          <a:xfrm>
            <a:off x="15192249" y="6336728"/>
            <a:ext cx="2867683" cy="3058862"/>
          </a:xfrm>
          <a:custGeom>
            <a:avLst/>
            <a:gdLst/>
            <a:ahLst/>
            <a:cxnLst/>
            <a:rect l="l" t="t" r="r" b="b"/>
            <a:pathLst>
              <a:path w="2867683" h="3058862">
                <a:moveTo>
                  <a:pt x="0" y="0"/>
                </a:moveTo>
                <a:lnTo>
                  <a:pt x="2867683" y="0"/>
                </a:lnTo>
                <a:lnTo>
                  <a:pt x="2867683" y="3058862"/>
                </a:lnTo>
                <a:lnTo>
                  <a:pt x="0" y="3058862"/>
                </a:lnTo>
                <a:lnTo>
                  <a:pt x="0" y="0"/>
                </a:lnTo>
                <a:close/>
              </a:path>
            </a:pathLst>
          </a:custGeom>
          <a:blipFill>
            <a:blip r:embed="rId7"/>
            <a:stretch>
              <a:fillRect/>
            </a:stretch>
          </a:blipFill>
        </p:spPr>
      </p:sp>
      <p:sp>
        <p:nvSpPr>
          <p:cNvPr id="13" name="TextBox 13"/>
          <p:cNvSpPr txBox="1"/>
          <p:nvPr/>
        </p:nvSpPr>
        <p:spPr>
          <a:xfrm>
            <a:off x="3233738" y="1201528"/>
            <a:ext cx="11820525" cy="2383852"/>
          </a:xfrm>
          <a:prstGeom prst="rect">
            <a:avLst/>
          </a:prstGeom>
        </p:spPr>
        <p:txBody>
          <a:bodyPr lIns="0" tIns="0" rIns="0" bIns="0" rtlCol="0" anchor="t">
            <a:spAutoFit/>
          </a:bodyPr>
          <a:lstStyle/>
          <a:p>
            <a:pPr algn="ctr">
              <a:lnSpc>
                <a:spcPts val="3747"/>
              </a:lnSpc>
            </a:pPr>
            <a:r>
              <a:rPr lang="en-US" sz="3437">
                <a:solidFill>
                  <a:srgbClr val="FFFFFF"/>
                </a:solidFill>
                <a:latin typeface="Garet"/>
                <a:ea typeface="Garet"/>
                <a:cs typeface="Garet"/>
                <a:sym typeface="Garet"/>
              </a:rPr>
              <a:t>Tener en cuenta al momento de comenzar estudio : </a:t>
            </a:r>
          </a:p>
          <a:p>
            <a:pPr algn="ctr">
              <a:lnSpc>
                <a:spcPts val="3747"/>
              </a:lnSpc>
            </a:pPr>
            <a:endParaRPr lang="en-US" sz="3437">
              <a:solidFill>
                <a:srgbClr val="FFFFFF"/>
              </a:solidFill>
              <a:latin typeface="Garet"/>
              <a:ea typeface="Garet"/>
              <a:cs typeface="Garet"/>
              <a:sym typeface="Garet"/>
            </a:endParaRPr>
          </a:p>
          <a:p>
            <a:pPr algn="ctr">
              <a:lnSpc>
                <a:spcPts val="3747"/>
              </a:lnSpc>
            </a:pPr>
            <a:r>
              <a:rPr lang="en-US" sz="3437">
                <a:solidFill>
                  <a:srgbClr val="FFFFFF"/>
                </a:solidFill>
                <a:latin typeface="Garet"/>
                <a:ea typeface="Garet"/>
                <a:cs typeface="Garet"/>
                <a:sym typeface="Garet"/>
              </a:rPr>
              <a:t>ÁREA DE ESTUDIO</a:t>
            </a:r>
          </a:p>
          <a:p>
            <a:pPr algn="ctr">
              <a:lnSpc>
                <a:spcPts val="3747"/>
              </a:lnSpc>
            </a:pPr>
            <a:r>
              <a:rPr lang="en-US" sz="3437">
                <a:solidFill>
                  <a:srgbClr val="FFFFFF"/>
                </a:solidFill>
                <a:latin typeface="Garet"/>
                <a:ea typeface="Garet"/>
                <a:cs typeface="Garet"/>
                <a:sym typeface="Garet"/>
              </a:rPr>
              <a:t>ANATOMÍA </a:t>
            </a:r>
          </a:p>
          <a:p>
            <a:pPr algn="ctr">
              <a:lnSpc>
                <a:spcPts val="3747"/>
              </a:lnSpc>
            </a:pPr>
            <a:r>
              <a:rPr lang="en-US" sz="3437">
                <a:solidFill>
                  <a:srgbClr val="FFFFFF"/>
                </a:solidFill>
                <a:latin typeface="Garet"/>
                <a:ea typeface="Garet"/>
                <a:cs typeface="Garet"/>
                <a:sym typeface="Garet"/>
              </a:rPr>
              <a:t>POSICIONAMIENTO</a:t>
            </a:r>
          </a:p>
        </p:txBody>
      </p:sp>
      <p:sp>
        <p:nvSpPr>
          <p:cNvPr id="14" name="TextBox 14"/>
          <p:cNvSpPr txBox="1"/>
          <p:nvPr/>
        </p:nvSpPr>
        <p:spPr>
          <a:xfrm>
            <a:off x="4343599" y="412223"/>
            <a:ext cx="10710664"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DE PIE</a:t>
            </a:r>
          </a:p>
        </p:txBody>
      </p:sp>
      <p:sp>
        <p:nvSpPr>
          <p:cNvPr id="15" name="TextBox 15"/>
          <p:cNvSpPr txBox="1"/>
          <p:nvPr/>
        </p:nvSpPr>
        <p:spPr>
          <a:xfrm>
            <a:off x="7378573" y="3855792"/>
            <a:ext cx="348615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PROTOCOLO</a:t>
            </a:r>
          </a:p>
        </p:txBody>
      </p:sp>
      <p:sp>
        <p:nvSpPr>
          <p:cNvPr id="16" name="TextBox 16"/>
          <p:cNvSpPr txBox="1"/>
          <p:nvPr/>
        </p:nvSpPr>
        <p:spPr>
          <a:xfrm>
            <a:off x="362701" y="4430439"/>
            <a:ext cx="12317665" cy="5246507"/>
          </a:xfrm>
          <a:prstGeom prst="rect">
            <a:avLst/>
          </a:prstGeom>
        </p:spPr>
        <p:txBody>
          <a:bodyPr lIns="0" tIns="0" rIns="0" bIns="0" rtlCol="0" anchor="t">
            <a:spAutoFit/>
          </a:bodyPr>
          <a:lstStyle/>
          <a:p>
            <a:pPr algn="l">
              <a:lnSpc>
                <a:spcPts val="3189"/>
              </a:lnSpc>
            </a:pPr>
            <a:r>
              <a:rPr lang="en-US" sz="2925" b="1" u="sng">
                <a:solidFill>
                  <a:srgbClr val="000000"/>
                </a:solidFill>
                <a:latin typeface="Garet Bold"/>
                <a:ea typeface="Garet Bold"/>
                <a:cs typeface="Garet Bold"/>
                <a:sym typeface="Garet Bold"/>
              </a:rPr>
              <a:t>VISUALIZADOR </a:t>
            </a:r>
          </a:p>
          <a:p>
            <a:pPr algn="l">
              <a:lnSpc>
                <a:spcPts val="3189"/>
              </a:lnSpc>
            </a:pPr>
            <a:endParaRPr lang="en-US" sz="2925" b="1" u="sng">
              <a:solidFill>
                <a:srgbClr val="000000"/>
              </a:solidFill>
              <a:latin typeface="Garet Bold"/>
              <a:ea typeface="Garet Bold"/>
              <a:cs typeface="Garet Bold"/>
              <a:sym typeface="Garet Bold"/>
            </a:endParaRPr>
          </a:p>
          <a:p>
            <a:pPr algn="l">
              <a:lnSpc>
                <a:spcPts val="3189"/>
              </a:lnSpc>
            </a:pPr>
            <a:r>
              <a:rPr lang="en-US" sz="2925" b="1" u="sng">
                <a:solidFill>
                  <a:srgbClr val="000000"/>
                </a:solidFill>
                <a:latin typeface="Garet Bold"/>
                <a:ea typeface="Garet Bold"/>
                <a:cs typeface="Garet Bold"/>
                <a:sym typeface="Garet Bold"/>
              </a:rPr>
              <a:t>SCOUT 3 PLANOS Localizador AXIAL</a:t>
            </a:r>
          </a:p>
          <a:p>
            <a:pPr algn="l">
              <a:lnSpc>
                <a:spcPts val="3189"/>
              </a:lnSpc>
            </a:pPr>
            <a:endParaRPr lang="en-US" sz="2925" b="1" u="sng">
              <a:solidFill>
                <a:srgbClr val="000000"/>
              </a:solidFill>
              <a:latin typeface="Garet Bold"/>
              <a:ea typeface="Garet Bold"/>
              <a:cs typeface="Garet Bold"/>
              <a:sym typeface="Garet Bold"/>
            </a:endParaRPr>
          </a:p>
          <a:p>
            <a:pPr algn="l">
              <a:lnSpc>
                <a:spcPts val="3189"/>
              </a:lnSpc>
            </a:pPr>
            <a:r>
              <a:rPr lang="en-US" sz="2925" b="1" u="sng">
                <a:solidFill>
                  <a:srgbClr val="000000"/>
                </a:solidFill>
                <a:latin typeface="Garet Bold"/>
                <a:ea typeface="Garet Bold"/>
                <a:cs typeface="Garet Bold"/>
                <a:sym typeface="Garet Bold"/>
              </a:rPr>
              <a:t>SAGITAL STIR</a:t>
            </a:r>
          </a:p>
          <a:p>
            <a:pPr algn="l">
              <a:lnSpc>
                <a:spcPts val="3189"/>
              </a:lnSpc>
            </a:pPr>
            <a:r>
              <a:rPr lang="en-US" sz="2925" b="1" u="sng">
                <a:solidFill>
                  <a:srgbClr val="000000"/>
                </a:solidFill>
                <a:latin typeface="Garet Bold"/>
                <a:ea typeface="Garet Bold"/>
                <a:cs typeface="Garet Bold"/>
                <a:sym typeface="Garet Bold"/>
              </a:rPr>
              <a:t>SAGITAL T1</a:t>
            </a:r>
          </a:p>
          <a:p>
            <a:pPr algn="l">
              <a:lnSpc>
                <a:spcPts val="3189"/>
              </a:lnSpc>
            </a:pPr>
            <a:endParaRPr lang="en-US" sz="2925" b="1" u="sng">
              <a:solidFill>
                <a:srgbClr val="000000"/>
              </a:solidFill>
              <a:latin typeface="Garet Bold"/>
              <a:ea typeface="Garet Bold"/>
              <a:cs typeface="Garet Bold"/>
              <a:sym typeface="Garet Bold"/>
            </a:endParaRPr>
          </a:p>
          <a:p>
            <a:pPr algn="l">
              <a:lnSpc>
                <a:spcPts val="3189"/>
              </a:lnSpc>
            </a:pPr>
            <a:r>
              <a:rPr lang="en-US" sz="2925" b="1" u="sng">
                <a:solidFill>
                  <a:srgbClr val="000000"/>
                </a:solidFill>
                <a:latin typeface="Garet Bold"/>
                <a:ea typeface="Garet Bold"/>
                <a:cs typeface="Garet Bold"/>
                <a:sym typeface="Garet Bold"/>
              </a:rPr>
              <a:t>COR  STIR </a:t>
            </a:r>
          </a:p>
          <a:p>
            <a:pPr algn="l">
              <a:lnSpc>
                <a:spcPts val="3189"/>
              </a:lnSpc>
            </a:pPr>
            <a:r>
              <a:rPr lang="en-US" sz="2925" b="1" u="sng">
                <a:solidFill>
                  <a:srgbClr val="000000"/>
                </a:solidFill>
                <a:latin typeface="Garet Bold"/>
                <a:ea typeface="Garet Bold"/>
                <a:cs typeface="Garet Bold"/>
                <a:sym typeface="Garet Bold"/>
              </a:rPr>
              <a:t>COR  T1</a:t>
            </a:r>
          </a:p>
          <a:p>
            <a:pPr algn="l">
              <a:lnSpc>
                <a:spcPts val="3189"/>
              </a:lnSpc>
            </a:pPr>
            <a:endParaRPr lang="en-US" sz="2925" b="1" u="sng">
              <a:solidFill>
                <a:srgbClr val="000000"/>
              </a:solidFill>
              <a:latin typeface="Garet Bold"/>
              <a:ea typeface="Garet Bold"/>
              <a:cs typeface="Garet Bold"/>
              <a:sym typeface="Garet Bold"/>
            </a:endParaRPr>
          </a:p>
          <a:p>
            <a:pPr algn="l">
              <a:lnSpc>
                <a:spcPts val="3189"/>
              </a:lnSpc>
            </a:pPr>
            <a:r>
              <a:rPr lang="en-US" sz="2925" b="1" u="sng">
                <a:solidFill>
                  <a:srgbClr val="000000"/>
                </a:solidFill>
                <a:latin typeface="Garet Bold"/>
                <a:ea typeface="Garet Bold"/>
                <a:cs typeface="Garet Bold"/>
                <a:sym typeface="Garet Bold"/>
              </a:rPr>
              <a:t>AXIAL STIR </a:t>
            </a:r>
          </a:p>
          <a:p>
            <a:pPr algn="l">
              <a:lnSpc>
                <a:spcPts val="3189"/>
              </a:lnSpc>
            </a:pPr>
            <a:r>
              <a:rPr lang="en-US" sz="2925" b="1" u="sng">
                <a:solidFill>
                  <a:srgbClr val="000000"/>
                </a:solidFill>
                <a:latin typeface="Garet Bold"/>
                <a:ea typeface="Garet Bold"/>
                <a:cs typeface="Garet Bold"/>
                <a:sym typeface="Garet Bold"/>
              </a:rPr>
              <a:t>AXIAL T2</a:t>
            </a:r>
          </a:p>
          <a:p>
            <a:pPr algn="l">
              <a:lnSpc>
                <a:spcPts val="3189"/>
              </a:lnSpc>
            </a:pPr>
            <a:endParaRPr lang="en-US" sz="2925" b="1" u="sng">
              <a:solidFill>
                <a:srgbClr val="000000"/>
              </a:solidFill>
              <a:latin typeface="Garet Bold"/>
              <a:ea typeface="Garet Bold"/>
              <a:cs typeface="Garet Bold"/>
              <a:sym typeface="Garet Bold"/>
            </a:endParaRPr>
          </a:p>
        </p:txBody>
      </p:sp>
      <p:sp>
        <p:nvSpPr>
          <p:cNvPr id="17" name="TextBox 17"/>
          <p:cNvSpPr txBox="1"/>
          <p:nvPr/>
        </p:nvSpPr>
        <p:spPr>
          <a:xfrm>
            <a:off x="8863645" y="4981838"/>
            <a:ext cx="9196287" cy="592709"/>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ES EL PLANO QUE NOS FACILITARA LA PROGRAMACIÓN PARA LOS PLANOS SAGITALES </a:t>
            </a:r>
          </a:p>
        </p:txBody>
      </p:sp>
      <p:sp>
        <p:nvSpPr>
          <p:cNvPr id="18" name="TextBox 18"/>
          <p:cNvSpPr txBox="1"/>
          <p:nvPr/>
        </p:nvSpPr>
        <p:spPr>
          <a:xfrm>
            <a:off x="4555976" y="6236801"/>
            <a:ext cx="11902693" cy="297434"/>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EVALUACIÓN DE SENO DEL TARSO</a:t>
            </a:r>
          </a:p>
        </p:txBody>
      </p:sp>
      <p:sp>
        <p:nvSpPr>
          <p:cNvPr id="19" name="TextBox 19"/>
          <p:cNvSpPr txBox="1"/>
          <p:nvPr/>
        </p:nvSpPr>
        <p:spPr>
          <a:xfrm>
            <a:off x="3747584" y="7895992"/>
            <a:ext cx="11902693" cy="297434"/>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EVALUACIÓN DE SENO DEL TARSO ,VISUALIZACIÓN DE EJE LARGO DE PIE </a:t>
            </a:r>
          </a:p>
        </p:txBody>
      </p:sp>
      <p:sp>
        <p:nvSpPr>
          <p:cNvPr id="20" name="TextBox 20"/>
          <p:cNvSpPr txBox="1"/>
          <p:nvPr/>
        </p:nvSpPr>
        <p:spPr>
          <a:xfrm>
            <a:off x="3747584" y="9027616"/>
            <a:ext cx="11902693" cy="297434"/>
          </a:xfrm>
          <a:prstGeom prst="rect">
            <a:avLst/>
          </a:prstGeom>
        </p:spPr>
        <p:txBody>
          <a:bodyPr lIns="0" tIns="0" rIns="0" bIns="0" rtlCol="0" anchor="t">
            <a:spAutoFit/>
          </a:bodyPr>
          <a:lstStyle/>
          <a:p>
            <a:pPr algn="l">
              <a:lnSpc>
                <a:spcPts val="2397"/>
              </a:lnSpc>
            </a:pPr>
            <a:r>
              <a:rPr lang="en-US" sz="2199">
                <a:solidFill>
                  <a:srgbClr val="000000"/>
                </a:solidFill>
                <a:latin typeface="Garet"/>
                <a:ea typeface="Garet"/>
                <a:cs typeface="Garet"/>
                <a:sym typeface="Garet"/>
              </a:rPr>
              <a:t>VISUALIZACIÓN DE EJE CORTO , FOCALIZACIÓN DE ESTUDIO</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4434111"/>
            <a:chOff x="0" y="0"/>
            <a:chExt cx="4816593" cy="1167832"/>
          </a:xfrm>
        </p:grpSpPr>
        <p:sp>
          <p:nvSpPr>
            <p:cNvPr id="3" name="Freeform 3"/>
            <p:cNvSpPr/>
            <p:nvPr/>
          </p:nvSpPr>
          <p:spPr>
            <a:xfrm>
              <a:off x="0" y="0"/>
              <a:ext cx="4816592" cy="1167832"/>
            </a:xfrm>
            <a:custGeom>
              <a:avLst/>
              <a:gdLst/>
              <a:ahLst/>
              <a:cxnLst/>
              <a:rect l="l" t="t" r="r" b="b"/>
              <a:pathLst>
                <a:path w="4816592" h="1167832">
                  <a:moveTo>
                    <a:pt x="0" y="0"/>
                  </a:moveTo>
                  <a:lnTo>
                    <a:pt x="4816592" y="0"/>
                  </a:lnTo>
                  <a:lnTo>
                    <a:pt x="4816592" y="1167832"/>
                  </a:lnTo>
                  <a:lnTo>
                    <a:pt x="0" y="1167832"/>
                  </a:lnTo>
                  <a:close/>
                </a:path>
              </a:pathLst>
            </a:custGeom>
            <a:solidFill>
              <a:srgbClr val="1C8EF4"/>
            </a:solidFill>
          </p:spPr>
        </p:sp>
        <p:sp>
          <p:nvSpPr>
            <p:cNvPr id="4" name="TextBox 4"/>
            <p:cNvSpPr txBox="1"/>
            <p:nvPr/>
          </p:nvSpPr>
          <p:spPr>
            <a:xfrm>
              <a:off x="0" y="-38100"/>
              <a:ext cx="4816593" cy="1205932"/>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257175" y="87608"/>
            <a:ext cx="1781978" cy="2651317"/>
          </a:xfrm>
          <a:custGeom>
            <a:avLst/>
            <a:gdLst/>
            <a:ahLst/>
            <a:cxnLst/>
            <a:rect l="l" t="t" r="r" b="b"/>
            <a:pathLst>
              <a:path w="1781978" h="2651317">
                <a:moveTo>
                  <a:pt x="0" y="0"/>
                </a:moveTo>
                <a:lnTo>
                  <a:pt x="1781978" y="0"/>
                </a:lnTo>
                <a:lnTo>
                  <a:pt x="1781978"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1936282" y="1155150"/>
            <a:ext cx="13754100" cy="2770505"/>
          </a:xfrm>
          <a:prstGeom prst="rect">
            <a:avLst/>
          </a:prstGeom>
        </p:spPr>
        <p:txBody>
          <a:bodyPr lIns="0" tIns="0" rIns="0" bIns="0" rtlCol="0" anchor="t">
            <a:spAutoFit/>
          </a:bodyPr>
          <a:lstStyle/>
          <a:p>
            <a:pPr algn="ctr">
              <a:lnSpc>
                <a:spcPts val="4359"/>
              </a:lnSpc>
            </a:pPr>
            <a:r>
              <a:rPr lang="en-US" sz="3999">
                <a:solidFill>
                  <a:srgbClr val="FFFFFF"/>
                </a:solidFill>
                <a:latin typeface="Garet"/>
                <a:ea typeface="Garet"/>
                <a:cs typeface="Garet"/>
                <a:sym typeface="Garet"/>
              </a:rPr>
              <a:t>Tener en cuenta al momento de comenzar estudio : </a:t>
            </a:r>
          </a:p>
          <a:p>
            <a:pPr algn="ctr">
              <a:lnSpc>
                <a:spcPts val="4359"/>
              </a:lnSpc>
            </a:pPr>
            <a:endParaRPr lang="en-US" sz="3999">
              <a:solidFill>
                <a:srgbClr val="FFFFFF"/>
              </a:solidFill>
              <a:latin typeface="Garet"/>
              <a:ea typeface="Garet"/>
              <a:cs typeface="Garet"/>
              <a:sym typeface="Garet"/>
            </a:endParaRPr>
          </a:p>
          <a:p>
            <a:pPr algn="ctr">
              <a:lnSpc>
                <a:spcPts val="4359"/>
              </a:lnSpc>
            </a:pPr>
            <a:r>
              <a:rPr lang="en-US" sz="3999">
                <a:solidFill>
                  <a:srgbClr val="FFFFFF"/>
                </a:solidFill>
                <a:latin typeface="Garet"/>
                <a:ea typeface="Garet"/>
                <a:cs typeface="Garet"/>
                <a:sym typeface="Garet"/>
              </a:rPr>
              <a:t>ÁREA DE ESTUDIO</a:t>
            </a:r>
          </a:p>
          <a:p>
            <a:pPr algn="ctr">
              <a:lnSpc>
                <a:spcPts val="4359"/>
              </a:lnSpc>
            </a:pPr>
            <a:r>
              <a:rPr lang="en-US" sz="3999">
                <a:solidFill>
                  <a:srgbClr val="FFFFFF"/>
                </a:solidFill>
                <a:latin typeface="Garet"/>
                <a:ea typeface="Garet"/>
                <a:cs typeface="Garet"/>
                <a:sym typeface="Garet"/>
              </a:rPr>
              <a:t>ANATOMÍA </a:t>
            </a:r>
          </a:p>
          <a:p>
            <a:pPr algn="ctr">
              <a:lnSpc>
                <a:spcPts val="4359"/>
              </a:lnSpc>
            </a:pPr>
            <a:r>
              <a:rPr lang="en-US" sz="3999">
                <a:solidFill>
                  <a:srgbClr val="FFFFFF"/>
                </a:solidFill>
                <a:latin typeface="Garet"/>
                <a:ea typeface="Garet"/>
                <a:cs typeface="Garet"/>
                <a:sym typeface="Garet"/>
              </a:rPr>
              <a:t>POSICIONAMIENTO</a:t>
            </a:r>
          </a:p>
        </p:txBody>
      </p:sp>
      <p:sp>
        <p:nvSpPr>
          <p:cNvPr id="7" name="Freeform 7"/>
          <p:cNvSpPr/>
          <p:nvPr/>
        </p:nvSpPr>
        <p:spPr>
          <a:xfrm rot="-10800000">
            <a:off x="15329557" y="934063"/>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764206" y="5681544"/>
            <a:ext cx="5378265" cy="3576756"/>
          </a:xfrm>
          <a:custGeom>
            <a:avLst/>
            <a:gdLst/>
            <a:ahLst/>
            <a:cxnLst/>
            <a:rect l="l" t="t" r="r" b="b"/>
            <a:pathLst>
              <a:path w="5378265" h="3576756">
                <a:moveTo>
                  <a:pt x="0" y="0"/>
                </a:moveTo>
                <a:lnTo>
                  <a:pt x="5378265" y="0"/>
                </a:lnTo>
                <a:lnTo>
                  <a:pt x="5378265" y="3576756"/>
                </a:lnTo>
                <a:lnTo>
                  <a:pt x="0" y="3576756"/>
                </a:lnTo>
                <a:lnTo>
                  <a:pt x="0" y="0"/>
                </a:lnTo>
                <a:close/>
              </a:path>
            </a:pathLst>
          </a:custGeom>
          <a:blipFill>
            <a:blip r:embed="rId4"/>
            <a:stretch>
              <a:fillRect/>
            </a:stretch>
          </a:blipFill>
        </p:spPr>
      </p:sp>
      <p:sp>
        <p:nvSpPr>
          <p:cNvPr id="9" name="Freeform 9"/>
          <p:cNvSpPr/>
          <p:nvPr/>
        </p:nvSpPr>
        <p:spPr>
          <a:xfrm>
            <a:off x="6670404" y="5681544"/>
            <a:ext cx="5129690" cy="3576756"/>
          </a:xfrm>
          <a:custGeom>
            <a:avLst/>
            <a:gdLst/>
            <a:ahLst/>
            <a:cxnLst/>
            <a:rect l="l" t="t" r="r" b="b"/>
            <a:pathLst>
              <a:path w="5129690" h="3576756">
                <a:moveTo>
                  <a:pt x="0" y="0"/>
                </a:moveTo>
                <a:lnTo>
                  <a:pt x="5129690" y="0"/>
                </a:lnTo>
                <a:lnTo>
                  <a:pt x="5129690" y="3576756"/>
                </a:lnTo>
                <a:lnTo>
                  <a:pt x="0" y="3576756"/>
                </a:lnTo>
                <a:lnTo>
                  <a:pt x="0" y="0"/>
                </a:lnTo>
                <a:close/>
              </a:path>
            </a:pathLst>
          </a:custGeom>
          <a:blipFill>
            <a:blip r:embed="rId5"/>
            <a:stretch>
              <a:fillRect/>
            </a:stretch>
          </a:blipFill>
        </p:spPr>
      </p:sp>
      <p:sp>
        <p:nvSpPr>
          <p:cNvPr id="10" name="Freeform 10"/>
          <p:cNvSpPr/>
          <p:nvPr/>
        </p:nvSpPr>
        <p:spPr>
          <a:xfrm>
            <a:off x="12323969" y="5681544"/>
            <a:ext cx="4527316" cy="3576756"/>
          </a:xfrm>
          <a:custGeom>
            <a:avLst/>
            <a:gdLst/>
            <a:ahLst/>
            <a:cxnLst/>
            <a:rect l="l" t="t" r="r" b="b"/>
            <a:pathLst>
              <a:path w="4527316" h="3576756">
                <a:moveTo>
                  <a:pt x="0" y="0"/>
                </a:moveTo>
                <a:lnTo>
                  <a:pt x="4527316" y="0"/>
                </a:lnTo>
                <a:lnTo>
                  <a:pt x="4527316" y="3576756"/>
                </a:lnTo>
                <a:lnTo>
                  <a:pt x="0" y="3576756"/>
                </a:lnTo>
                <a:lnTo>
                  <a:pt x="0" y="0"/>
                </a:lnTo>
                <a:close/>
              </a:path>
            </a:pathLst>
          </a:custGeom>
          <a:blipFill>
            <a:blip r:embed="rId6"/>
            <a:stretch>
              <a:fillRect/>
            </a:stretch>
          </a:blipFill>
        </p:spPr>
      </p:sp>
      <p:sp>
        <p:nvSpPr>
          <p:cNvPr id="11" name="TextBox 11"/>
          <p:cNvSpPr txBox="1"/>
          <p:nvPr/>
        </p:nvSpPr>
        <p:spPr>
          <a:xfrm>
            <a:off x="4787150" y="373358"/>
            <a:ext cx="9582287"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PIE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1C8EF4"/>
        </a:solidFill>
        <a:effectLst/>
      </p:bgPr>
    </p:bg>
    <p:spTree>
      <p:nvGrpSpPr>
        <p:cNvPr id="1" name=""/>
        <p:cNvGrpSpPr/>
        <p:nvPr/>
      </p:nvGrpSpPr>
      <p:grpSpPr>
        <a:xfrm>
          <a:off x="0" y="0"/>
          <a:ext cx="0" cy="0"/>
          <a:chOff x="0" y="0"/>
          <a:chExt cx="0" cy="0"/>
        </a:xfrm>
      </p:grpSpPr>
      <p:grpSp>
        <p:nvGrpSpPr>
          <p:cNvPr id="2" name="Group 2"/>
          <p:cNvGrpSpPr/>
          <p:nvPr/>
        </p:nvGrpSpPr>
        <p:grpSpPr>
          <a:xfrm>
            <a:off x="0" y="1194353"/>
            <a:ext cx="15785164" cy="7898294"/>
            <a:chOff x="0" y="0"/>
            <a:chExt cx="4157410" cy="2080209"/>
          </a:xfrm>
        </p:grpSpPr>
        <p:sp>
          <p:nvSpPr>
            <p:cNvPr id="3" name="Freeform 3"/>
            <p:cNvSpPr/>
            <p:nvPr/>
          </p:nvSpPr>
          <p:spPr>
            <a:xfrm>
              <a:off x="0" y="0"/>
              <a:ext cx="4157409" cy="2080209"/>
            </a:xfrm>
            <a:custGeom>
              <a:avLst/>
              <a:gdLst/>
              <a:ahLst/>
              <a:cxnLst/>
              <a:rect l="l" t="t" r="r" b="b"/>
              <a:pathLst>
                <a:path w="4157409" h="2080209">
                  <a:moveTo>
                    <a:pt x="0" y="0"/>
                  </a:moveTo>
                  <a:lnTo>
                    <a:pt x="4157409" y="0"/>
                  </a:lnTo>
                  <a:lnTo>
                    <a:pt x="4157409" y="2080209"/>
                  </a:lnTo>
                  <a:lnTo>
                    <a:pt x="0" y="2080209"/>
                  </a:lnTo>
                  <a:close/>
                </a:path>
              </a:pathLst>
            </a:custGeom>
            <a:solidFill>
              <a:srgbClr val="076286"/>
            </a:solidFill>
          </p:spPr>
        </p:sp>
        <p:sp>
          <p:nvSpPr>
            <p:cNvPr id="4" name="TextBox 4"/>
            <p:cNvSpPr txBox="1"/>
            <p:nvPr/>
          </p:nvSpPr>
          <p:spPr>
            <a:xfrm>
              <a:off x="0" y="-38100"/>
              <a:ext cx="4157410" cy="2118309"/>
            </a:xfrm>
            <a:prstGeom prst="rect">
              <a:avLst/>
            </a:prstGeom>
          </p:spPr>
          <p:txBody>
            <a:bodyPr lIns="50800" tIns="50800" rIns="50800" bIns="50800" rtlCol="0" anchor="ctr"/>
            <a:lstStyle/>
            <a:p>
              <a:pPr algn="ctr">
                <a:lnSpc>
                  <a:spcPts val="2799"/>
                </a:lnSpc>
              </a:pPr>
              <a:endParaRPr/>
            </a:p>
          </p:txBody>
        </p:sp>
      </p:grpSp>
      <p:sp>
        <p:nvSpPr>
          <p:cNvPr id="5" name="AutoShape 5"/>
          <p:cNvSpPr/>
          <p:nvPr/>
        </p:nvSpPr>
        <p:spPr>
          <a:xfrm>
            <a:off x="0" y="9068834"/>
            <a:ext cx="15785164" cy="0"/>
          </a:xfrm>
          <a:prstGeom prst="line">
            <a:avLst/>
          </a:prstGeom>
          <a:ln w="47625" cap="flat">
            <a:solidFill>
              <a:srgbClr val="FFFFFF"/>
            </a:solidFill>
            <a:prstDash val="solid"/>
            <a:headEnd type="none" w="sm" len="sm"/>
            <a:tailEnd type="none" w="sm" len="sm"/>
          </a:ln>
        </p:spPr>
      </p:sp>
      <p:sp>
        <p:nvSpPr>
          <p:cNvPr id="6" name="AutoShape 6"/>
          <p:cNvSpPr/>
          <p:nvPr/>
        </p:nvSpPr>
        <p:spPr>
          <a:xfrm>
            <a:off x="0" y="1194353"/>
            <a:ext cx="15785164" cy="0"/>
          </a:xfrm>
          <a:prstGeom prst="line">
            <a:avLst/>
          </a:prstGeom>
          <a:ln w="47625" cap="flat">
            <a:solidFill>
              <a:srgbClr val="FFFFFF"/>
            </a:solidFill>
            <a:prstDash val="solid"/>
            <a:headEnd type="none" w="sm" len="sm"/>
            <a:tailEnd type="none" w="sm" len="sm"/>
          </a:ln>
        </p:spPr>
      </p:sp>
      <p:sp>
        <p:nvSpPr>
          <p:cNvPr id="7" name="Freeform 7"/>
          <p:cNvSpPr/>
          <p:nvPr/>
        </p:nvSpPr>
        <p:spPr>
          <a:xfrm>
            <a:off x="9433170" y="6976983"/>
            <a:ext cx="4594336" cy="2477338"/>
          </a:xfrm>
          <a:custGeom>
            <a:avLst/>
            <a:gdLst/>
            <a:ahLst/>
            <a:cxnLst/>
            <a:rect l="l" t="t" r="r" b="b"/>
            <a:pathLst>
              <a:path w="4594336" h="2477338">
                <a:moveTo>
                  <a:pt x="0" y="0"/>
                </a:moveTo>
                <a:lnTo>
                  <a:pt x="4594336" y="0"/>
                </a:lnTo>
                <a:lnTo>
                  <a:pt x="4594336" y="2477338"/>
                </a:lnTo>
                <a:lnTo>
                  <a:pt x="0" y="2477338"/>
                </a:lnTo>
                <a:lnTo>
                  <a:pt x="0" y="0"/>
                </a:lnTo>
                <a:close/>
              </a:path>
            </a:pathLst>
          </a:custGeom>
          <a:blipFill>
            <a:blip r:embed="rId2"/>
            <a:stretch>
              <a:fillRect/>
            </a:stretch>
          </a:blipFill>
        </p:spPr>
      </p:sp>
      <p:sp>
        <p:nvSpPr>
          <p:cNvPr id="8" name="Freeform 8"/>
          <p:cNvSpPr/>
          <p:nvPr/>
        </p:nvSpPr>
        <p:spPr>
          <a:xfrm>
            <a:off x="13842501" y="8010189"/>
            <a:ext cx="3416799" cy="1842392"/>
          </a:xfrm>
          <a:custGeom>
            <a:avLst/>
            <a:gdLst/>
            <a:ahLst/>
            <a:cxnLst/>
            <a:rect l="l" t="t" r="r" b="b"/>
            <a:pathLst>
              <a:path w="3416799" h="1842392">
                <a:moveTo>
                  <a:pt x="0" y="0"/>
                </a:moveTo>
                <a:lnTo>
                  <a:pt x="3416799" y="0"/>
                </a:lnTo>
                <a:lnTo>
                  <a:pt x="3416799" y="1842392"/>
                </a:lnTo>
                <a:lnTo>
                  <a:pt x="0" y="1842392"/>
                </a:lnTo>
                <a:lnTo>
                  <a:pt x="0" y="0"/>
                </a:lnTo>
                <a:close/>
              </a:path>
            </a:pathLst>
          </a:custGeom>
          <a:blipFill>
            <a:blip r:embed="rId3"/>
            <a:stretch>
              <a:fillRect/>
            </a:stretch>
          </a:blipFill>
        </p:spPr>
      </p:sp>
      <p:sp>
        <p:nvSpPr>
          <p:cNvPr id="9" name="TextBox 9"/>
          <p:cNvSpPr txBox="1"/>
          <p:nvPr/>
        </p:nvSpPr>
        <p:spPr>
          <a:xfrm>
            <a:off x="981373" y="1702801"/>
            <a:ext cx="8115300" cy="1113155"/>
          </a:xfrm>
          <a:prstGeom prst="rect">
            <a:avLst/>
          </a:prstGeom>
        </p:spPr>
        <p:txBody>
          <a:bodyPr lIns="0" tIns="0" rIns="0" bIns="0" rtlCol="0" anchor="t">
            <a:spAutoFit/>
          </a:bodyPr>
          <a:lstStyle/>
          <a:p>
            <a:pPr algn="l">
              <a:lnSpc>
                <a:spcPts val="4359"/>
              </a:lnSpc>
            </a:pPr>
            <a:r>
              <a:rPr lang="en-US" sz="3999">
                <a:solidFill>
                  <a:srgbClr val="FFFFFF"/>
                </a:solidFill>
                <a:latin typeface="Garet"/>
                <a:ea typeface="Garet"/>
                <a:cs typeface="Garet"/>
                <a:sym typeface="Garet"/>
              </a:rPr>
              <a:t>RESONANCIA MAGNÉTICA DE DEDOS</a:t>
            </a:r>
          </a:p>
        </p:txBody>
      </p:sp>
      <p:sp>
        <p:nvSpPr>
          <p:cNvPr id="10" name="TextBox 10"/>
          <p:cNvSpPr txBox="1"/>
          <p:nvPr/>
        </p:nvSpPr>
        <p:spPr>
          <a:xfrm>
            <a:off x="2953353" y="5051156"/>
            <a:ext cx="3757547" cy="356235"/>
          </a:xfrm>
          <a:prstGeom prst="rect">
            <a:avLst/>
          </a:prstGeom>
        </p:spPr>
        <p:txBody>
          <a:bodyPr lIns="0" tIns="0" rIns="0" bIns="0" rtlCol="0" anchor="t">
            <a:spAutoFit/>
          </a:bodyPr>
          <a:lstStyle/>
          <a:p>
            <a:pPr algn="l">
              <a:lnSpc>
                <a:spcPts val="2999"/>
              </a:lnSpc>
            </a:pPr>
            <a:r>
              <a:rPr lang="en-US" sz="2399" b="1">
                <a:solidFill>
                  <a:srgbClr val="FFFFFF"/>
                </a:solidFill>
                <a:latin typeface="Garet Bold"/>
                <a:ea typeface="Garet Bold"/>
                <a:cs typeface="Garet Bold"/>
                <a:sym typeface="Garet Bold"/>
              </a:rPr>
              <a:t>Patologias Frecuentes </a:t>
            </a:r>
          </a:p>
        </p:txBody>
      </p:sp>
      <p:sp>
        <p:nvSpPr>
          <p:cNvPr id="11" name="TextBox 11"/>
          <p:cNvSpPr txBox="1"/>
          <p:nvPr/>
        </p:nvSpPr>
        <p:spPr>
          <a:xfrm>
            <a:off x="1010306" y="3216006"/>
            <a:ext cx="13531142" cy="1570356"/>
          </a:xfrm>
          <a:prstGeom prst="rect">
            <a:avLst/>
          </a:prstGeom>
        </p:spPr>
        <p:txBody>
          <a:bodyPr lIns="0" tIns="0" rIns="0" bIns="0" rtlCol="0" anchor="t">
            <a:spAutoFit/>
          </a:bodyPr>
          <a:lstStyle/>
          <a:p>
            <a:pPr algn="l">
              <a:lnSpc>
                <a:spcPts val="3079"/>
              </a:lnSpc>
            </a:pPr>
            <a:r>
              <a:rPr lang="en-US" sz="2199">
                <a:solidFill>
                  <a:srgbClr val="FFFFFF"/>
                </a:solidFill>
                <a:latin typeface="Open Sans"/>
                <a:ea typeface="Open Sans"/>
                <a:cs typeface="Open Sans"/>
                <a:sym typeface="Open Sans"/>
              </a:rPr>
              <a:t>La articulacion de tobillo y pie constituyen , por sus numerosos elementos óseos y sus componentes estabilizadores pasivos y activos , una complicada unidad estructural anatomica que se adapta a los diferentes movimientos que se producen con la bipedestación , la marcha y la carrera.</a:t>
            </a:r>
          </a:p>
          <a:p>
            <a:pPr algn="l">
              <a:lnSpc>
                <a:spcPts val="3359"/>
              </a:lnSpc>
            </a:pPr>
            <a:endParaRPr lang="en-US" sz="2199">
              <a:solidFill>
                <a:srgbClr val="FFFFFF"/>
              </a:solidFill>
              <a:latin typeface="Open Sans"/>
              <a:ea typeface="Open Sans"/>
              <a:cs typeface="Open Sans"/>
              <a:sym typeface="Open Sans"/>
            </a:endParaRPr>
          </a:p>
        </p:txBody>
      </p:sp>
      <p:sp>
        <p:nvSpPr>
          <p:cNvPr id="12" name="TextBox 12"/>
          <p:cNvSpPr txBox="1"/>
          <p:nvPr/>
        </p:nvSpPr>
        <p:spPr>
          <a:xfrm>
            <a:off x="2755676" y="5772260"/>
            <a:ext cx="5700594" cy="2806700"/>
          </a:xfrm>
          <a:prstGeom prst="rect">
            <a:avLst/>
          </a:prstGeom>
        </p:spPr>
        <p:txBody>
          <a:bodyPr lIns="0" tIns="0" rIns="0" bIns="0" rtlCol="0" anchor="t">
            <a:spAutoFit/>
          </a:bodyPr>
          <a:lstStyle/>
          <a:p>
            <a:pPr marL="431797" lvl="1" indent="-215899" algn="l">
              <a:lnSpc>
                <a:spcPts val="2799"/>
              </a:lnSpc>
              <a:buFont typeface="Arial"/>
              <a:buChar char="•"/>
            </a:pPr>
            <a:r>
              <a:rPr lang="en-US" sz="1999">
                <a:solidFill>
                  <a:srgbClr val="FFFFFF"/>
                </a:solidFill>
                <a:latin typeface="Open Sans"/>
                <a:ea typeface="Open Sans"/>
                <a:cs typeface="Open Sans"/>
                <a:sym typeface="Open Sans"/>
              </a:rPr>
              <a:t>Lesiones Osteocondrales </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Fracturas por estrés </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Fracturas ocultas </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Lesiones de Ligamentos </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Neuralgia de Morton</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Pie Diabetico</a:t>
            </a:r>
          </a:p>
          <a:p>
            <a:pPr marL="431797" lvl="1" indent="-215899" algn="l">
              <a:lnSpc>
                <a:spcPts val="2799"/>
              </a:lnSpc>
              <a:buFont typeface="Arial"/>
              <a:buChar char="•"/>
            </a:pPr>
            <a:r>
              <a:rPr lang="en-US" sz="1999">
                <a:solidFill>
                  <a:srgbClr val="FFFFFF"/>
                </a:solidFill>
                <a:latin typeface="Open Sans"/>
                <a:ea typeface="Open Sans"/>
                <a:cs typeface="Open Sans"/>
                <a:sym typeface="Open Sans"/>
              </a:rPr>
              <a:t>Bursitis</a:t>
            </a:r>
          </a:p>
          <a:p>
            <a:pPr algn="l">
              <a:lnSpc>
                <a:spcPts val="2799"/>
              </a:lnSpc>
            </a:pPr>
            <a:endParaRPr lang="en-US" sz="1999">
              <a:solidFill>
                <a:srgbClr val="FFFFFF"/>
              </a:solidFill>
              <a:latin typeface="Open Sans"/>
              <a:ea typeface="Open Sans"/>
              <a:cs typeface="Open Sans"/>
              <a:sym typeface="Open San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4434111"/>
            <a:chOff x="0" y="0"/>
            <a:chExt cx="4816593" cy="1167832"/>
          </a:xfrm>
        </p:grpSpPr>
        <p:sp>
          <p:nvSpPr>
            <p:cNvPr id="3" name="Freeform 3"/>
            <p:cNvSpPr/>
            <p:nvPr/>
          </p:nvSpPr>
          <p:spPr>
            <a:xfrm>
              <a:off x="0" y="0"/>
              <a:ext cx="4816592" cy="1167832"/>
            </a:xfrm>
            <a:custGeom>
              <a:avLst/>
              <a:gdLst/>
              <a:ahLst/>
              <a:cxnLst/>
              <a:rect l="l" t="t" r="r" b="b"/>
              <a:pathLst>
                <a:path w="4816592" h="1167832">
                  <a:moveTo>
                    <a:pt x="0" y="0"/>
                  </a:moveTo>
                  <a:lnTo>
                    <a:pt x="4816592" y="0"/>
                  </a:lnTo>
                  <a:lnTo>
                    <a:pt x="4816592" y="1167832"/>
                  </a:lnTo>
                  <a:lnTo>
                    <a:pt x="0" y="1167832"/>
                  </a:lnTo>
                  <a:close/>
                </a:path>
              </a:pathLst>
            </a:custGeom>
            <a:solidFill>
              <a:srgbClr val="1C8EF4"/>
            </a:solidFill>
          </p:spPr>
        </p:sp>
        <p:sp>
          <p:nvSpPr>
            <p:cNvPr id="4" name="TextBox 4"/>
            <p:cNvSpPr txBox="1"/>
            <p:nvPr/>
          </p:nvSpPr>
          <p:spPr>
            <a:xfrm>
              <a:off x="0" y="-38100"/>
              <a:ext cx="4816593" cy="1205932"/>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257175" y="87608"/>
            <a:ext cx="1781978" cy="2651317"/>
          </a:xfrm>
          <a:custGeom>
            <a:avLst/>
            <a:gdLst/>
            <a:ahLst/>
            <a:cxnLst/>
            <a:rect l="l" t="t" r="r" b="b"/>
            <a:pathLst>
              <a:path w="1781978" h="2651317">
                <a:moveTo>
                  <a:pt x="0" y="0"/>
                </a:moveTo>
                <a:lnTo>
                  <a:pt x="1781978" y="0"/>
                </a:lnTo>
                <a:lnTo>
                  <a:pt x="1781978"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1936282" y="1155150"/>
            <a:ext cx="13754100" cy="2770505"/>
          </a:xfrm>
          <a:prstGeom prst="rect">
            <a:avLst/>
          </a:prstGeom>
        </p:spPr>
        <p:txBody>
          <a:bodyPr lIns="0" tIns="0" rIns="0" bIns="0" rtlCol="0" anchor="t">
            <a:spAutoFit/>
          </a:bodyPr>
          <a:lstStyle/>
          <a:p>
            <a:pPr algn="ctr">
              <a:lnSpc>
                <a:spcPts val="4359"/>
              </a:lnSpc>
            </a:pPr>
            <a:r>
              <a:rPr lang="en-US" sz="3999">
                <a:solidFill>
                  <a:srgbClr val="FFFFFF"/>
                </a:solidFill>
                <a:latin typeface="Garet"/>
                <a:ea typeface="Garet"/>
                <a:cs typeface="Garet"/>
                <a:sym typeface="Garet"/>
              </a:rPr>
              <a:t>Tener en cuenta al momento de comenzar estudio : </a:t>
            </a:r>
          </a:p>
          <a:p>
            <a:pPr algn="ctr">
              <a:lnSpc>
                <a:spcPts val="4359"/>
              </a:lnSpc>
            </a:pPr>
            <a:endParaRPr lang="en-US" sz="3999">
              <a:solidFill>
                <a:srgbClr val="FFFFFF"/>
              </a:solidFill>
              <a:latin typeface="Garet"/>
              <a:ea typeface="Garet"/>
              <a:cs typeface="Garet"/>
              <a:sym typeface="Garet"/>
            </a:endParaRPr>
          </a:p>
          <a:p>
            <a:pPr algn="ctr">
              <a:lnSpc>
                <a:spcPts val="4359"/>
              </a:lnSpc>
            </a:pPr>
            <a:r>
              <a:rPr lang="en-US" sz="3999">
                <a:solidFill>
                  <a:srgbClr val="FFFFFF"/>
                </a:solidFill>
                <a:latin typeface="Garet"/>
                <a:ea typeface="Garet"/>
                <a:cs typeface="Garet"/>
                <a:sym typeface="Garet"/>
              </a:rPr>
              <a:t>ÁREA DE ESTUDIO</a:t>
            </a:r>
          </a:p>
          <a:p>
            <a:pPr algn="ctr">
              <a:lnSpc>
                <a:spcPts val="4359"/>
              </a:lnSpc>
            </a:pPr>
            <a:r>
              <a:rPr lang="en-US" sz="3999">
                <a:solidFill>
                  <a:srgbClr val="FFFFFF"/>
                </a:solidFill>
                <a:latin typeface="Garet"/>
                <a:ea typeface="Garet"/>
                <a:cs typeface="Garet"/>
                <a:sym typeface="Garet"/>
              </a:rPr>
              <a:t>ANATOMÍA </a:t>
            </a:r>
          </a:p>
          <a:p>
            <a:pPr algn="ctr">
              <a:lnSpc>
                <a:spcPts val="4359"/>
              </a:lnSpc>
            </a:pPr>
            <a:r>
              <a:rPr lang="en-US" sz="3999">
                <a:solidFill>
                  <a:srgbClr val="FFFFFF"/>
                </a:solidFill>
                <a:latin typeface="Garet"/>
                <a:ea typeface="Garet"/>
                <a:cs typeface="Garet"/>
                <a:sym typeface="Garet"/>
              </a:rPr>
              <a:t>POSICIONAMIENTO</a:t>
            </a:r>
          </a:p>
        </p:txBody>
      </p:sp>
      <p:sp>
        <p:nvSpPr>
          <p:cNvPr id="7" name="Freeform 7"/>
          <p:cNvSpPr/>
          <p:nvPr/>
        </p:nvSpPr>
        <p:spPr>
          <a:xfrm rot="-10800000">
            <a:off x="15329557" y="934063"/>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TextBox 8"/>
          <p:cNvSpPr txBox="1"/>
          <p:nvPr/>
        </p:nvSpPr>
        <p:spPr>
          <a:xfrm>
            <a:off x="4787150" y="373358"/>
            <a:ext cx="9582287"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DEDOS </a:t>
            </a:r>
          </a:p>
        </p:txBody>
      </p:sp>
      <p:sp>
        <p:nvSpPr>
          <p:cNvPr id="9" name="Freeform 9"/>
          <p:cNvSpPr/>
          <p:nvPr/>
        </p:nvSpPr>
        <p:spPr>
          <a:xfrm>
            <a:off x="15463838" y="4492005"/>
            <a:ext cx="2223770" cy="1302990"/>
          </a:xfrm>
          <a:custGeom>
            <a:avLst/>
            <a:gdLst/>
            <a:ahLst/>
            <a:cxnLst/>
            <a:rect l="l" t="t" r="r" b="b"/>
            <a:pathLst>
              <a:path w="2223770" h="1302990">
                <a:moveTo>
                  <a:pt x="0" y="0"/>
                </a:moveTo>
                <a:lnTo>
                  <a:pt x="2223769" y="0"/>
                </a:lnTo>
                <a:lnTo>
                  <a:pt x="2223769" y="1302990"/>
                </a:lnTo>
                <a:lnTo>
                  <a:pt x="0" y="1302990"/>
                </a:lnTo>
                <a:lnTo>
                  <a:pt x="0" y="0"/>
                </a:lnTo>
                <a:close/>
              </a:path>
            </a:pathLst>
          </a:custGeom>
          <a:blipFill>
            <a:blip r:embed="rId4"/>
            <a:stretch>
              <a:fillRect/>
            </a:stretch>
          </a:blipFill>
        </p:spPr>
      </p:sp>
      <p:sp>
        <p:nvSpPr>
          <p:cNvPr id="10" name="TextBox 10"/>
          <p:cNvSpPr txBox="1"/>
          <p:nvPr/>
        </p:nvSpPr>
        <p:spPr>
          <a:xfrm>
            <a:off x="5017250" y="4582795"/>
            <a:ext cx="825350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PLANIFICACIÓN GEOMETRICA</a:t>
            </a:r>
          </a:p>
        </p:txBody>
      </p:sp>
      <p:sp>
        <p:nvSpPr>
          <p:cNvPr id="11" name="Freeform 11"/>
          <p:cNvSpPr/>
          <p:nvPr/>
        </p:nvSpPr>
        <p:spPr>
          <a:xfrm>
            <a:off x="9886251" y="6191657"/>
            <a:ext cx="4338398" cy="3066643"/>
          </a:xfrm>
          <a:custGeom>
            <a:avLst/>
            <a:gdLst/>
            <a:ahLst/>
            <a:cxnLst/>
            <a:rect l="l" t="t" r="r" b="b"/>
            <a:pathLst>
              <a:path w="4338398" h="3066643">
                <a:moveTo>
                  <a:pt x="0" y="0"/>
                </a:moveTo>
                <a:lnTo>
                  <a:pt x="4338398" y="0"/>
                </a:lnTo>
                <a:lnTo>
                  <a:pt x="4338398" y="3066643"/>
                </a:lnTo>
                <a:lnTo>
                  <a:pt x="0" y="3066643"/>
                </a:lnTo>
                <a:lnTo>
                  <a:pt x="0" y="0"/>
                </a:lnTo>
                <a:close/>
              </a:path>
            </a:pathLst>
          </a:custGeom>
          <a:blipFill>
            <a:blip r:embed="rId5"/>
            <a:stretch>
              <a:fillRect/>
            </a:stretch>
          </a:blipFill>
        </p:spPr>
      </p:sp>
      <p:sp>
        <p:nvSpPr>
          <p:cNvPr id="12" name="Freeform 12"/>
          <p:cNvSpPr/>
          <p:nvPr/>
        </p:nvSpPr>
        <p:spPr>
          <a:xfrm>
            <a:off x="14416284" y="6924170"/>
            <a:ext cx="2548197" cy="1601616"/>
          </a:xfrm>
          <a:custGeom>
            <a:avLst/>
            <a:gdLst/>
            <a:ahLst/>
            <a:cxnLst/>
            <a:rect l="l" t="t" r="r" b="b"/>
            <a:pathLst>
              <a:path w="2548197" h="1601616">
                <a:moveTo>
                  <a:pt x="0" y="0"/>
                </a:moveTo>
                <a:lnTo>
                  <a:pt x="2548197" y="0"/>
                </a:lnTo>
                <a:lnTo>
                  <a:pt x="2548197" y="1601616"/>
                </a:lnTo>
                <a:lnTo>
                  <a:pt x="0" y="1601616"/>
                </a:lnTo>
                <a:lnTo>
                  <a:pt x="0" y="0"/>
                </a:lnTo>
                <a:close/>
              </a:path>
            </a:pathLst>
          </a:custGeom>
          <a:blipFill>
            <a:blip r:embed="rId6"/>
            <a:stretch>
              <a:fillRect/>
            </a:stretch>
          </a:blipFill>
        </p:spPr>
      </p:sp>
      <p:sp>
        <p:nvSpPr>
          <p:cNvPr id="13" name="Freeform 13"/>
          <p:cNvSpPr/>
          <p:nvPr/>
        </p:nvSpPr>
        <p:spPr>
          <a:xfrm>
            <a:off x="6301777" y="6191657"/>
            <a:ext cx="2348472" cy="3066643"/>
          </a:xfrm>
          <a:custGeom>
            <a:avLst/>
            <a:gdLst/>
            <a:ahLst/>
            <a:cxnLst/>
            <a:rect l="l" t="t" r="r" b="b"/>
            <a:pathLst>
              <a:path w="2348472" h="3066643">
                <a:moveTo>
                  <a:pt x="0" y="0"/>
                </a:moveTo>
                <a:lnTo>
                  <a:pt x="2348472" y="0"/>
                </a:lnTo>
                <a:lnTo>
                  <a:pt x="2348472" y="3066643"/>
                </a:lnTo>
                <a:lnTo>
                  <a:pt x="0" y="3066643"/>
                </a:lnTo>
                <a:lnTo>
                  <a:pt x="0" y="0"/>
                </a:lnTo>
                <a:close/>
              </a:path>
            </a:pathLst>
          </a:custGeom>
          <a:blipFill>
            <a:blip r:embed="rId7"/>
            <a:stretch>
              <a:fillRect/>
            </a:stretch>
          </a:blipFill>
        </p:spPr>
      </p:sp>
      <p:sp>
        <p:nvSpPr>
          <p:cNvPr id="14" name="Freeform 14"/>
          <p:cNvSpPr/>
          <p:nvPr/>
        </p:nvSpPr>
        <p:spPr>
          <a:xfrm>
            <a:off x="3992525" y="7095491"/>
            <a:ext cx="2118752" cy="2162809"/>
          </a:xfrm>
          <a:custGeom>
            <a:avLst/>
            <a:gdLst/>
            <a:ahLst/>
            <a:cxnLst/>
            <a:rect l="l" t="t" r="r" b="b"/>
            <a:pathLst>
              <a:path w="2118752" h="2162809">
                <a:moveTo>
                  <a:pt x="0" y="0"/>
                </a:moveTo>
                <a:lnTo>
                  <a:pt x="2118752" y="0"/>
                </a:lnTo>
                <a:lnTo>
                  <a:pt x="2118752" y="2162809"/>
                </a:lnTo>
                <a:lnTo>
                  <a:pt x="0" y="2162809"/>
                </a:lnTo>
                <a:lnTo>
                  <a:pt x="0" y="0"/>
                </a:lnTo>
                <a:close/>
              </a:path>
            </a:pathLst>
          </a:custGeom>
          <a:blipFill>
            <a:blip r:embed="rId8"/>
            <a:stretch>
              <a:fillRect/>
            </a:stretch>
          </a:blipFill>
        </p:spPr>
      </p:sp>
      <p:sp>
        <p:nvSpPr>
          <p:cNvPr id="15" name="Freeform 15"/>
          <p:cNvSpPr/>
          <p:nvPr/>
        </p:nvSpPr>
        <p:spPr>
          <a:xfrm>
            <a:off x="410851" y="6357121"/>
            <a:ext cx="3523305" cy="2901179"/>
          </a:xfrm>
          <a:custGeom>
            <a:avLst/>
            <a:gdLst/>
            <a:ahLst/>
            <a:cxnLst/>
            <a:rect l="l" t="t" r="r" b="b"/>
            <a:pathLst>
              <a:path w="3523305" h="2901179">
                <a:moveTo>
                  <a:pt x="0" y="0"/>
                </a:moveTo>
                <a:lnTo>
                  <a:pt x="3523305" y="0"/>
                </a:lnTo>
                <a:lnTo>
                  <a:pt x="3523305" y="2901179"/>
                </a:lnTo>
                <a:lnTo>
                  <a:pt x="0" y="2901179"/>
                </a:lnTo>
                <a:lnTo>
                  <a:pt x="0" y="0"/>
                </a:lnTo>
                <a:close/>
              </a:path>
            </a:pathLst>
          </a:custGeom>
          <a:blipFill>
            <a:blip r:embed="rId9"/>
            <a:stretch>
              <a:fillRect l="-30927" r="-21780"/>
            </a:stretch>
          </a:blipFill>
        </p:spPr>
      </p:sp>
      <p:sp>
        <p:nvSpPr>
          <p:cNvPr id="16" name="Freeform 16"/>
          <p:cNvSpPr/>
          <p:nvPr/>
        </p:nvSpPr>
        <p:spPr>
          <a:xfrm>
            <a:off x="8846118" y="7385579"/>
            <a:ext cx="844262" cy="844262"/>
          </a:xfrm>
          <a:custGeom>
            <a:avLst/>
            <a:gdLst/>
            <a:ahLst/>
            <a:cxnLst/>
            <a:rect l="l" t="t" r="r" b="b"/>
            <a:pathLst>
              <a:path w="844262" h="844262">
                <a:moveTo>
                  <a:pt x="0" y="0"/>
                </a:moveTo>
                <a:lnTo>
                  <a:pt x="844263" y="0"/>
                </a:lnTo>
                <a:lnTo>
                  <a:pt x="844263" y="844263"/>
                </a:lnTo>
                <a:lnTo>
                  <a:pt x="0" y="84426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4434111"/>
            <a:chOff x="0" y="0"/>
            <a:chExt cx="4816593" cy="1167832"/>
          </a:xfrm>
        </p:grpSpPr>
        <p:sp>
          <p:nvSpPr>
            <p:cNvPr id="3" name="Freeform 3"/>
            <p:cNvSpPr/>
            <p:nvPr/>
          </p:nvSpPr>
          <p:spPr>
            <a:xfrm>
              <a:off x="0" y="0"/>
              <a:ext cx="4816592" cy="1167832"/>
            </a:xfrm>
            <a:custGeom>
              <a:avLst/>
              <a:gdLst/>
              <a:ahLst/>
              <a:cxnLst/>
              <a:rect l="l" t="t" r="r" b="b"/>
              <a:pathLst>
                <a:path w="4816592" h="1167832">
                  <a:moveTo>
                    <a:pt x="0" y="0"/>
                  </a:moveTo>
                  <a:lnTo>
                    <a:pt x="4816592" y="0"/>
                  </a:lnTo>
                  <a:lnTo>
                    <a:pt x="4816592" y="1167832"/>
                  </a:lnTo>
                  <a:lnTo>
                    <a:pt x="0" y="1167832"/>
                  </a:lnTo>
                  <a:close/>
                </a:path>
              </a:pathLst>
            </a:custGeom>
            <a:solidFill>
              <a:srgbClr val="1C8EF4"/>
            </a:solidFill>
          </p:spPr>
        </p:sp>
        <p:sp>
          <p:nvSpPr>
            <p:cNvPr id="4" name="TextBox 4"/>
            <p:cNvSpPr txBox="1"/>
            <p:nvPr/>
          </p:nvSpPr>
          <p:spPr>
            <a:xfrm>
              <a:off x="0" y="-38100"/>
              <a:ext cx="4816593" cy="1205932"/>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257175" y="87608"/>
            <a:ext cx="1781978" cy="2651317"/>
          </a:xfrm>
          <a:custGeom>
            <a:avLst/>
            <a:gdLst/>
            <a:ahLst/>
            <a:cxnLst/>
            <a:rect l="l" t="t" r="r" b="b"/>
            <a:pathLst>
              <a:path w="1781978" h="2651317">
                <a:moveTo>
                  <a:pt x="0" y="0"/>
                </a:moveTo>
                <a:lnTo>
                  <a:pt x="1781978" y="0"/>
                </a:lnTo>
                <a:lnTo>
                  <a:pt x="1781978"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1936282" y="1155150"/>
            <a:ext cx="13754100" cy="2770505"/>
          </a:xfrm>
          <a:prstGeom prst="rect">
            <a:avLst/>
          </a:prstGeom>
        </p:spPr>
        <p:txBody>
          <a:bodyPr lIns="0" tIns="0" rIns="0" bIns="0" rtlCol="0" anchor="t">
            <a:spAutoFit/>
          </a:bodyPr>
          <a:lstStyle/>
          <a:p>
            <a:pPr algn="ctr">
              <a:lnSpc>
                <a:spcPts val="4359"/>
              </a:lnSpc>
            </a:pPr>
            <a:r>
              <a:rPr lang="en-US" sz="3999">
                <a:solidFill>
                  <a:srgbClr val="FFFFFF"/>
                </a:solidFill>
                <a:latin typeface="Garet"/>
                <a:ea typeface="Garet"/>
                <a:cs typeface="Garet"/>
                <a:sym typeface="Garet"/>
              </a:rPr>
              <a:t>Tener en cuenta al momento de comenzar estudio : </a:t>
            </a:r>
          </a:p>
          <a:p>
            <a:pPr algn="ctr">
              <a:lnSpc>
                <a:spcPts val="4359"/>
              </a:lnSpc>
            </a:pPr>
            <a:endParaRPr lang="en-US" sz="3999">
              <a:solidFill>
                <a:srgbClr val="FFFFFF"/>
              </a:solidFill>
              <a:latin typeface="Garet"/>
              <a:ea typeface="Garet"/>
              <a:cs typeface="Garet"/>
              <a:sym typeface="Garet"/>
            </a:endParaRPr>
          </a:p>
          <a:p>
            <a:pPr algn="ctr">
              <a:lnSpc>
                <a:spcPts val="4359"/>
              </a:lnSpc>
            </a:pPr>
            <a:r>
              <a:rPr lang="en-US" sz="3999">
                <a:solidFill>
                  <a:srgbClr val="FFFFFF"/>
                </a:solidFill>
                <a:latin typeface="Garet"/>
                <a:ea typeface="Garet"/>
                <a:cs typeface="Garet"/>
                <a:sym typeface="Garet"/>
              </a:rPr>
              <a:t>ÁREA DE ESTUDIO</a:t>
            </a:r>
          </a:p>
          <a:p>
            <a:pPr algn="ctr">
              <a:lnSpc>
                <a:spcPts val="4359"/>
              </a:lnSpc>
            </a:pPr>
            <a:r>
              <a:rPr lang="en-US" sz="3999">
                <a:solidFill>
                  <a:srgbClr val="FFFFFF"/>
                </a:solidFill>
                <a:latin typeface="Garet"/>
                <a:ea typeface="Garet"/>
                <a:cs typeface="Garet"/>
                <a:sym typeface="Garet"/>
              </a:rPr>
              <a:t>ANATOMÍA </a:t>
            </a:r>
          </a:p>
          <a:p>
            <a:pPr algn="ctr">
              <a:lnSpc>
                <a:spcPts val="4359"/>
              </a:lnSpc>
            </a:pPr>
            <a:r>
              <a:rPr lang="en-US" sz="3999">
                <a:solidFill>
                  <a:srgbClr val="FFFFFF"/>
                </a:solidFill>
                <a:latin typeface="Garet"/>
                <a:ea typeface="Garet"/>
                <a:cs typeface="Garet"/>
                <a:sym typeface="Garet"/>
              </a:rPr>
              <a:t>POSICIONAMIENTO</a:t>
            </a:r>
          </a:p>
        </p:txBody>
      </p:sp>
      <p:sp>
        <p:nvSpPr>
          <p:cNvPr id="7" name="Freeform 7"/>
          <p:cNvSpPr/>
          <p:nvPr/>
        </p:nvSpPr>
        <p:spPr>
          <a:xfrm rot="-10800000">
            <a:off x="15329557" y="934063"/>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805647" y="5387154"/>
            <a:ext cx="4534663" cy="3507278"/>
          </a:xfrm>
          <a:custGeom>
            <a:avLst/>
            <a:gdLst/>
            <a:ahLst/>
            <a:cxnLst/>
            <a:rect l="l" t="t" r="r" b="b"/>
            <a:pathLst>
              <a:path w="4534663" h="3507278">
                <a:moveTo>
                  <a:pt x="0" y="0"/>
                </a:moveTo>
                <a:lnTo>
                  <a:pt x="4534663" y="0"/>
                </a:lnTo>
                <a:lnTo>
                  <a:pt x="4534663" y="3507279"/>
                </a:lnTo>
                <a:lnTo>
                  <a:pt x="0" y="3507279"/>
                </a:lnTo>
                <a:lnTo>
                  <a:pt x="0" y="0"/>
                </a:lnTo>
                <a:close/>
              </a:path>
            </a:pathLst>
          </a:custGeom>
          <a:blipFill>
            <a:blip r:embed="rId4"/>
            <a:stretch>
              <a:fillRect/>
            </a:stretch>
          </a:blipFill>
        </p:spPr>
      </p:sp>
      <p:sp>
        <p:nvSpPr>
          <p:cNvPr id="9" name="Freeform 9"/>
          <p:cNvSpPr/>
          <p:nvPr/>
        </p:nvSpPr>
        <p:spPr>
          <a:xfrm>
            <a:off x="5913391" y="5387154"/>
            <a:ext cx="4647559" cy="3440283"/>
          </a:xfrm>
          <a:custGeom>
            <a:avLst/>
            <a:gdLst/>
            <a:ahLst/>
            <a:cxnLst/>
            <a:rect l="l" t="t" r="r" b="b"/>
            <a:pathLst>
              <a:path w="4647559" h="3440283">
                <a:moveTo>
                  <a:pt x="0" y="0"/>
                </a:moveTo>
                <a:lnTo>
                  <a:pt x="4647559" y="0"/>
                </a:lnTo>
                <a:lnTo>
                  <a:pt x="4647559" y="3440284"/>
                </a:lnTo>
                <a:lnTo>
                  <a:pt x="0" y="3440284"/>
                </a:lnTo>
                <a:lnTo>
                  <a:pt x="0" y="0"/>
                </a:lnTo>
                <a:close/>
              </a:path>
            </a:pathLst>
          </a:custGeom>
          <a:blipFill>
            <a:blip r:embed="rId5"/>
            <a:stretch>
              <a:fillRect/>
            </a:stretch>
          </a:blipFill>
        </p:spPr>
      </p:sp>
      <p:sp>
        <p:nvSpPr>
          <p:cNvPr id="10" name="Freeform 10"/>
          <p:cNvSpPr/>
          <p:nvPr/>
        </p:nvSpPr>
        <p:spPr>
          <a:xfrm>
            <a:off x="11132450" y="5417804"/>
            <a:ext cx="4730137" cy="3445979"/>
          </a:xfrm>
          <a:custGeom>
            <a:avLst/>
            <a:gdLst/>
            <a:ahLst/>
            <a:cxnLst/>
            <a:rect l="l" t="t" r="r" b="b"/>
            <a:pathLst>
              <a:path w="4730137" h="3445979">
                <a:moveTo>
                  <a:pt x="0" y="0"/>
                </a:moveTo>
                <a:lnTo>
                  <a:pt x="4730137" y="0"/>
                </a:lnTo>
                <a:lnTo>
                  <a:pt x="4730137" y="3445979"/>
                </a:lnTo>
                <a:lnTo>
                  <a:pt x="0" y="3445979"/>
                </a:lnTo>
                <a:lnTo>
                  <a:pt x="0" y="0"/>
                </a:lnTo>
                <a:close/>
              </a:path>
            </a:pathLst>
          </a:custGeom>
          <a:blipFill>
            <a:blip r:embed="rId6"/>
            <a:stretch>
              <a:fillRect/>
            </a:stretch>
          </a:blipFill>
        </p:spPr>
      </p:sp>
      <p:sp>
        <p:nvSpPr>
          <p:cNvPr id="11" name="TextBox 11"/>
          <p:cNvSpPr txBox="1"/>
          <p:nvPr/>
        </p:nvSpPr>
        <p:spPr>
          <a:xfrm>
            <a:off x="4787150" y="373358"/>
            <a:ext cx="9582287"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DEDOS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3746839"/>
            <a:chOff x="0" y="0"/>
            <a:chExt cx="4816593" cy="986822"/>
          </a:xfrm>
        </p:grpSpPr>
        <p:sp>
          <p:nvSpPr>
            <p:cNvPr id="3" name="Freeform 3"/>
            <p:cNvSpPr/>
            <p:nvPr/>
          </p:nvSpPr>
          <p:spPr>
            <a:xfrm>
              <a:off x="0" y="0"/>
              <a:ext cx="4816592" cy="986822"/>
            </a:xfrm>
            <a:custGeom>
              <a:avLst/>
              <a:gdLst/>
              <a:ahLst/>
              <a:cxnLst/>
              <a:rect l="l" t="t" r="r" b="b"/>
              <a:pathLst>
                <a:path w="4816592" h="986822">
                  <a:moveTo>
                    <a:pt x="0" y="0"/>
                  </a:moveTo>
                  <a:lnTo>
                    <a:pt x="4816592" y="0"/>
                  </a:lnTo>
                  <a:lnTo>
                    <a:pt x="4816592" y="986822"/>
                  </a:lnTo>
                  <a:lnTo>
                    <a:pt x="0" y="986822"/>
                  </a:lnTo>
                  <a:close/>
                </a:path>
              </a:pathLst>
            </a:custGeom>
            <a:solidFill>
              <a:srgbClr val="1C8EF4"/>
            </a:solidFill>
          </p:spPr>
        </p:sp>
        <p:sp>
          <p:nvSpPr>
            <p:cNvPr id="4" name="TextBox 4"/>
            <p:cNvSpPr txBox="1"/>
            <p:nvPr/>
          </p:nvSpPr>
          <p:spPr>
            <a:xfrm>
              <a:off x="0" y="-38100"/>
              <a:ext cx="4816593" cy="1024922"/>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1175534" y="29715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10800000">
            <a:off x="15054262" y="905488"/>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TextBox 7"/>
          <p:cNvSpPr txBox="1"/>
          <p:nvPr/>
        </p:nvSpPr>
        <p:spPr>
          <a:xfrm>
            <a:off x="2736597" y="4702247"/>
            <a:ext cx="12317665" cy="5203424"/>
          </a:xfrm>
          <a:prstGeom prst="rect">
            <a:avLst/>
          </a:prstGeom>
        </p:spPr>
        <p:txBody>
          <a:bodyPr lIns="0" tIns="0" rIns="0" bIns="0" rtlCol="0" anchor="t">
            <a:spAutoFit/>
          </a:bodyPr>
          <a:lstStyle/>
          <a:p>
            <a:pPr algn="ctr">
              <a:lnSpc>
                <a:spcPts val="3189"/>
              </a:lnSpc>
            </a:pPr>
            <a:r>
              <a:rPr lang="en-US" sz="2925" b="1" u="sng">
                <a:solidFill>
                  <a:srgbClr val="000000"/>
                </a:solidFill>
                <a:latin typeface="Garet Bold"/>
                <a:ea typeface="Garet Bold"/>
                <a:cs typeface="Garet Bold"/>
                <a:sym typeface="Garet Bold"/>
              </a:rPr>
              <a:t>VISUALIZADOR </a:t>
            </a:r>
          </a:p>
          <a:p>
            <a:pPr algn="ctr">
              <a:lnSpc>
                <a:spcPts val="3189"/>
              </a:lnSpc>
            </a:pPr>
            <a:endParaRPr lang="en-US" sz="2925" b="1" u="sng">
              <a:solidFill>
                <a:srgbClr val="000000"/>
              </a:solidFill>
              <a:latin typeface="Garet Bold"/>
              <a:ea typeface="Garet Bold"/>
              <a:cs typeface="Garet Bold"/>
              <a:sym typeface="Garet Bold"/>
            </a:endParaRPr>
          </a:p>
          <a:p>
            <a:pPr algn="ctr">
              <a:lnSpc>
                <a:spcPts val="3189"/>
              </a:lnSpc>
            </a:pPr>
            <a:r>
              <a:rPr lang="en-US" sz="2925" b="1" u="sng">
                <a:solidFill>
                  <a:srgbClr val="000000"/>
                </a:solidFill>
                <a:latin typeface="Garet Bold"/>
                <a:ea typeface="Garet Bold"/>
                <a:cs typeface="Garet Bold"/>
                <a:sym typeface="Garet Bold"/>
              </a:rPr>
              <a:t>SCOUT 3 PLANOS Localizador AXIAL</a:t>
            </a:r>
          </a:p>
          <a:p>
            <a:pPr algn="ctr">
              <a:lnSpc>
                <a:spcPts val="3189"/>
              </a:lnSpc>
            </a:pPr>
            <a:endParaRPr lang="en-US" sz="2925" b="1" u="sng">
              <a:solidFill>
                <a:srgbClr val="000000"/>
              </a:solidFill>
              <a:latin typeface="Garet Bold"/>
              <a:ea typeface="Garet Bold"/>
              <a:cs typeface="Garet Bold"/>
              <a:sym typeface="Garet Bold"/>
            </a:endParaRPr>
          </a:p>
          <a:p>
            <a:pPr algn="ctr">
              <a:lnSpc>
                <a:spcPts val="3189"/>
              </a:lnSpc>
            </a:pPr>
            <a:r>
              <a:rPr lang="en-US" sz="2925" b="1" u="sng">
                <a:solidFill>
                  <a:srgbClr val="000000"/>
                </a:solidFill>
                <a:latin typeface="Garet Bold"/>
                <a:ea typeface="Garet Bold"/>
                <a:cs typeface="Garet Bold"/>
                <a:sym typeface="Garet Bold"/>
              </a:rPr>
              <a:t>SAGITAL STIR</a:t>
            </a:r>
          </a:p>
          <a:p>
            <a:pPr algn="ctr">
              <a:lnSpc>
                <a:spcPts val="3189"/>
              </a:lnSpc>
            </a:pPr>
            <a:r>
              <a:rPr lang="en-US" sz="2925" b="1" u="sng">
                <a:solidFill>
                  <a:srgbClr val="000000"/>
                </a:solidFill>
                <a:latin typeface="Garet Bold"/>
                <a:ea typeface="Garet Bold"/>
                <a:cs typeface="Garet Bold"/>
                <a:sym typeface="Garet Bold"/>
              </a:rPr>
              <a:t>SAGITAL T1</a:t>
            </a:r>
          </a:p>
          <a:p>
            <a:pPr algn="ctr">
              <a:lnSpc>
                <a:spcPts val="3189"/>
              </a:lnSpc>
            </a:pPr>
            <a:endParaRPr lang="en-US" sz="2925" b="1" u="sng">
              <a:solidFill>
                <a:srgbClr val="000000"/>
              </a:solidFill>
              <a:latin typeface="Garet Bold"/>
              <a:ea typeface="Garet Bold"/>
              <a:cs typeface="Garet Bold"/>
              <a:sym typeface="Garet Bold"/>
            </a:endParaRPr>
          </a:p>
          <a:p>
            <a:pPr algn="ctr">
              <a:lnSpc>
                <a:spcPts val="3189"/>
              </a:lnSpc>
            </a:pPr>
            <a:r>
              <a:rPr lang="en-US" sz="2925" b="1" u="sng">
                <a:solidFill>
                  <a:srgbClr val="000000"/>
                </a:solidFill>
                <a:latin typeface="Garet Bold"/>
                <a:ea typeface="Garet Bold"/>
                <a:cs typeface="Garet Bold"/>
                <a:sym typeface="Garet Bold"/>
              </a:rPr>
              <a:t>COR  STIR </a:t>
            </a:r>
          </a:p>
          <a:p>
            <a:pPr algn="ctr">
              <a:lnSpc>
                <a:spcPts val="3189"/>
              </a:lnSpc>
            </a:pPr>
            <a:r>
              <a:rPr lang="en-US" sz="2925" b="1" u="sng">
                <a:solidFill>
                  <a:srgbClr val="000000"/>
                </a:solidFill>
                <a:latin typeface="Garet Bold"/>
                <a:ea typeface="Garet Bold"/>
                <a:cs typeface="Garet Bold"/>
                <a:sym typeface="Garet Bold"/>
              </a:rPr>
              <a:t>COR  T1</a:t>
            </a:r>
          </a:p>
          <a:p>
            <a:pPr algn="ctr">
              <a:lnSpc>
                <a:spcPts val="3189"/>
              </a:lnSpc>
            </a:pPr>
            <a:endParaRPr lang="en-US" sz="2925" b="1" u="sng">
              <a:solidFill>
                <a:srgbClr val="000000"/>
              </a:solidFill>
              <a:latin typeface="Garet Bold"/>
              <a:ea typeface="Garet Bold"/>
              <a:cs typeface="Garet Bold"/>
              <a:sym typeface="Garet Bold"/>
            </a:endParaRPr>
          </a:p>
          <a:p>
            <a:pPr algn="ctr">
              <a:lnSpc>
                <a:spcPts val="3189"/>
              </a:lnSpc>
            </a:pPr>
            <a:r>
              <a:rPr lang="en-US" sz="2925" b="1" u="sng">
                <a:solidFill>
                  <a:srgbClr val="000000"/>
                </a:solidFill>
                <a:latin typeface="Garet Bold"/>
                <a:ea typeface="Garet Bold"/>
                <a:cs typeface="Garet Bold"/>
                <a:sym typeface="Garet Bold"/>
              </a:rPr>
              <a:t>AXIAL STIR </a:t>
            </a:r>
          </a:p>
          <a:p>
            <a:pPr algn="ctr">
              <a:lnSpc>
                <a:spcPts val="3189"/>
              </a:lnSpc>
            </a:pPr>
            <a:r>
              <a:rPr lang="en-US" sz="2925" b="1" u="sng">
                <a:solidFill>
                  <a:srgbClr val="000000"/>
                </a:solidFill>
                <a:latin typeface="Garet Bold"/>
                <a:ea typeface="Garet Bold"/>
                <a:cs typeface="Garet Bold"/>
                <a:sym typeface="Garet Bold"/>
              </a:rPr>
              <a:t>AXIAL T2</a:t>
            </a:r>
          </a:p>
          <a:p>
            <a:pPr algn="ctr">
              <a:lnSpc>
                <a:spcPts val="3189"/>
              </a:lnSpc>
            </a:pPr>
            <a:endParaRPr lang="en-US" sz="2925" b="1" u="sng">
              <a:solidFill>
                <a:srgbClr val="000000"/>
              </a:solidFill>
              <a:latin typeface="Garet Bold"/>
              <a:ea typeface="Garet Bold"/>
              <a:cs typeface="Garet Bold"/>
              <a:sym typeface="Garet Bold"/>
            </a:endParaRPr>
          </a:p>
        </p:txBody>
      </p:sp>
      <p:sp>
        <p:nvSpPr>
          <p:cNvPr id="8" name="Freeform 8"/>
          <p:cNvSpPr/>
          <p:nvPr/>
        </p:nvSpPr>
        <p:spPr>
          <a:xfrm>
            <a:off x="16458668" y="3947377"/>
            <a:ext cx="1601264" cy="938240"/>
          </a:xfrm>
          <a:custGeom>
            <a:avLst/>
            <a:gdLst/>
            <a:ahLst/>
            <a:cxnLst/>
            <a:rect l="l" t="t" r="r" b="b"/>
            <a:pathLst>
              <a:path w="1601264" h="938240">
                <a:moveTo>
                  <a:pt x="0" y="0"/>
                </a:moveTo>
                <a:lnTo>
                  <a:pt x="1601264" y="0"/>
                </a:lnTo>
                <a:lnTo>
                  <a:pt x="1601264" y="938240"/>
                </a:lnTo>
                <a:lnTo>
                  <a:pt x="0" y="938240"/>
                </a:lnTo>
                <a:lnTo>
                  <a:pt x="0" y="0"/>
                </a:lnTo>
                <a:close/>
              </a:path>
            </a:pathLst>
          </a:custGeom>
          <a:blipFill>
            <a:blip r:embed="rId4"/>
            <a:stretch>
              <a:fillRect/>
            </a:stretch>
          </a:blipFill>
        </p:spPr>
      </p:sp>
      <p:sp>
        <p:nvSpPr>
          <p:cNvPr id="9" name="Freeform 9"/>
          <p:cNvSpPr/>
          <p:nvPr/>
        </p:nvSpPr>
        <p:spPr>
          <a:xfrm>
            <a:off x="15054263" y="6129630"/>
            <a:ext cx="2026617" cy="2586349"/>
          </a:xfrm>
          <a:custGeom>
            <a:avLst/>
            <a:gdLst/>
            <a:ahLst/>
            <a:cxnLst/>
            <a:rect l="l" t="t" r="r" b="b"/>
            <a:pathLst>
              <a:path w="2026617" h="2586349">
                <a:moveTo>
                  <a:pt x="0" y="0"/>
                </a:moveTo>
                <a:lnTo>
                  <a:pt x="2026616" y="0"/>
                </a:lnTo>
                <a:lnTo>
                  <a:pt x="2026616" y="2586349"/>
                </a:lnTo>
                <a:lnTo>
                  <a:pt x="0" y="2586349"/>
                </a:lnTo>
                <a:lnTo>
                  <a:pt x="0" y="0"/>
                </a:lnTo>
                <a:close/>
              </a:path>
            </a:pathLst>
          </a:custGeom>
          <a:blipFill>
            <a:blip r:embed="rId5"/>
            <a:stretch>
              <a:fillRect/>
            </a:stretch>
          </a:blipFill>
        </p:spPr>
      </p:sp>
      <p:sp>
        <p:nvSpPr>
          <p:cNvPr id="10" name="TextBox 10"/>
          <p:cNvSpPr txBox="1"/>
          <p:nvPr/>
        </p:nvSpPr>
        <p:spPr>
          <a:xfrm>
            <a:off x="3233738" y="1201528"/>
            <a:ext cx="11820525" cy="2383852"/>
          </a:xfrm>
          <a:prstGeom prst="rect">
            <a:avLst/>
          </a:prstGeom>
        </p:spPr>
        <p:txBody>
          <a:bodyPr lIns="0" tIns="0" rIns="0" bIns="0" rtlCol="0" anchor="t">
            <a:spAutoFit/>
          </a:bodyPr>
          <a:lstStyle/>
          <a:p>
            <a:pPr algn="ctr">
              <a:lnSpc>
                <a:spcPts val="3747"/>
              </a:lnSpc>
            </a:pPr>
            <a:r>
              <a:rPr lang="en-US" sz="3437">
                <a:solidFill>
                  <a:srgbClr val="FFFFFF"/>
                </a:solidFill>
                <a:latin typeface="Garet"/>
                <a:ea typeface="Garet"/>
                <a:cs typeface="Garet"/>
                <a:sym typeface="Garet"/>
              </a:rPr>
              <a:t>Tener en cuenta al momento de comenzar estudio : </a:t>
            </a:r>
          </a:p>
          <a:p>
            <a:pPr algn="ctr">
              <a:lnSpc>
                <a:spcPts val="3747"/>
              </a:lnSpc>
            </a:pPr>
            <a:endParaRPr lang="en-US" sz="3437">
              <a:solidFill>
                <a:srgbClr val="FFFFFF"/>
              </a:solidFill>
              <a:latin typeface="Garet"/>
              <a:ea typeface="Garet"/>
              <a:cs typeface="Garet"/>
              <a:sym typeface="Garet"/>
            </a:endParaRPr>
          </a:p>
          <a:p>
            <a:pPr algn="ctr">
              <a:lnSpc>
                <a:spcPts val="3747"/>
              </a:lnSpc>
            </a:pPr>
            <a:r>
              <a:rPr lang="en-US" sz="3437">
                <a:solidFill>
                  <a:srgbClr val="FFFFFF"/>
                </a:solidFill>
                <a:latin typeface="Garet"/>
                <a:ea typeface="Garet"/>
                <a:cs typeface="Garet"/>
                <a:sym typeface="Garet"/>
              </a:rPr>
              <a:t>ÁREA DE ESTUDIO</a:t>
            </a:r>
          </a:p>
          <a:p>
            <a:pPr algn="ctr">
              <a:lnSpc>
                <a:spcPts val="3747"/>
              </a:lnSpc>
            </a:pPr>
            <a:r>
              <a:rPr lang="en-US" sz="3437">
                <a:solidFill>
                  <a:srgbClr val="FFFFFF"/>
                </a:solidFill>
                <a:latin typeface="Garet"/>
                <a:ea typeface="Garet"/>
                <a:cs typeface="Garet"/>
                <a:sym typeface="Garet"/>
              </a:rPr>
              <a:t>ANATOMÍA </a:t>
            </a:r>
          </a:p>
          <a:p>
            <a:pPr algn="ctr">
              <a:lnSpc>
                <a:spcPts val="3747"/>
              </a:lnSpc>
            </a:pPr>
            <a:r>
              <a:rPr lang="en-US" sz="3437">
                <a:solidFill>
                  <a:srgbClr val="FFFFFF"/>
                </a:solidFill>
                <a:latin typeface="Garet"/>
                <a:ea typeface="Garet"/>
                <a:cs typeface="Garet"/>
                <a:sym typeface="Garet"/>
              </a:rPr>
              <a:t>POSICIONAMIENTO</a:t>
            </a:r>
          </a:p>
        </p:txBody>
      </p:sp>
      <p:sp>
        <p:nvSpPr>
          <p:cNvPr id="11" name="TextBox 11"/>
          <p:cNvSpPr txBox="1"/>
          <p:nvPr/>
        </p:nvSpPr>
        <p:spPr>
          <a:xfrm>
            <a:off x="4343599" y="412223"/>
            <a:ext cx="10710664"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DE DEDOS</a:t>
            </a:r>
          </a:p>
        </p:txBody>
      </p:sp>
      <p:sp>
        <p:nvSpPr>
          <p:cNvPr id="12" name="TextBox 12"/>
          <p:cNvSpPr txBox="1"/>
          <p:nvPr/>
        </p:nvSpPr>
        <p:spPr>
          <a:xfrm>
            <a:off x="7378573" y="3855792"/>
            <a:ext cx="3486150" cy="560705"/>
          </a:xfrm>
          <a:prstGeom prst="rect">
            <a:avLst/>
          </a:prstGeom>
        </p:spPr>
        <p:txBody>
          <a:bodyPr lIns="0" tIns="0" rIns="0" bIns="0" rtlCol="0" anchor="t">
            <a:spAutoFit/>
          </a:bodyPr>
          <a:lstStyle/>
          <a:p>
            <a:pPr algn="l">
              <a:lnSpc>
                <a:spcPts val="4359"/>
              </a:lnSpc>
            </a:pPr>
            <a:r>
              <a:rPr lang="en-US" sz="3999" b="1" u="sng">
                <a:solidFill>
                  <a:srgbClr val="000000"/>
                </a:solidFill>
                <a:latin typeface="Garet Bold"/>
                <a:ea typeface="Garet Bold"/>
                <a:cs typeface="Garet Bold"/>
                <a:sym typeface="Garet Bold"/>
              </a:rPr>
              <a:t>PROTOCOLO</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EFF"/>
        </a:solidFill>
        <a:effectLst/>
      </p:bgPr>
    </p:bg>
    <p:spTree>
      <p:nvGrpSpPr>
        <p:cNvPr id="1" name=""/>
        <p:cNvGrpSpPr/>
        <p:nvPr/>
      </p:nvGrpSpPr>
      <p:grpSpPr>
        <a:xfrm>
          <a:off x="0" y="0"/>
          <a:ext cx="0" cy="0"/>
          <a:chOff x="0" y="0"/>
          <a:chExt cx="0" cy="0"/>
        </a:xfrm>
      </p:grpSpPr>
      <p:grpSp>
        <p:nvGrpSpPr>
          <p:cNvPr id="2" name="Group 2"/>
          <p:cNvGrpSpPr/>
          <p:nvPr/>
        </p:nvGrpSpPr>
        <p:grpSpPr>
          <a:xfrm>
            <a:off x="-1053360" y="-538746"/>
            <a:ext cx="19899419" cy="4768481"/>
            <a:chOff x="0" y="0"/>
            <a:chExt cx="5240999" cy="1255896"/>
          </a:xfrm>
        </p:grpSpPr>
        <p:sp>
          <p:nvSpPr>
            <p:cNvPr id="3" name="Freeform 3"/>
            <p:cNvSpPr/>
            <p:nvPr/>
          </p:nvSpPr>
          <p:spPr>
            <a:xfrm>
              <a:off x="0" y="0"/>
              <a:ext cx="5240999" cy="1255896"/>
            </a:xfrm>
            <a:custGeom>
              <a:avLst/>
              <a:gdLst/>
              <a:ahLst/>
              <a:cxnLst/>
              <a:rect l="l" t="t" r="r" b="b"/>
              <a:pathLst>
                <a:path w="5240999" h="1255896">
                  <a:moveTo>
                    <a:pt x="0" y="0"/>
                  </a:moveTo>
                  <a:lnTo>
                    <a:pt x="5240999" y="0"/>
                  </a:lnTo>
                  <a:lnTo>
                    <a:pt x="5240999" y="1255896"/>
                  </a:lnTo>
                  <a:lnTo>
                    <a:pt x="0" y="1255896"/>
                  </a:lnTo>
                  <a:close/>
                </a:path>
              </a:pathLst>
            </a:custGeom>
            <a:solidFill>
              <a:srgbClr val="1C8EF4"/>
            </a:solidFill>
          </p:spPr>
        </p:sp>
        <p:sp>
          <p:nvSpPr>
            <p:cNvPr id="4" name="TextBox 4"/>
            <p:cNvSpPr txBox="1"/>
            <p:nvPr/>
          </p:nvSpPr>
          <p:spPr>
            <a:xfrm>
              <a:off x="0" y="-38100"/>
              <a:ext cx="5240999" cy="1293996"/>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2503770" y="5143500"/>
            <a:ext cx="6640230" cy="2792691"/>
          </a:xfrm>
          <a:custGeom>
            <a:avLst/>
            <a:gdLst/>
            <a:ahLst/>
            <a:cxnLst/>
            <a:rect l="l" t="t" r="r" b="b"/>
            <a:pathLst>
              <a:path w="6640230" h="2792691">
                <a:moveTo>
                  <a:pt x="0" y="0"/>
                </a:moveTo>
                <a:lnTo>
                  <a:pt x="6640230" y="0"/>
                </a:lnTo>
                <a:lnTo>
                  <a:pt x="6640230" y="2792691"/>
                </a:lnTo>
                <a:lnTo>
                  <a:pt x="0" y="2792691"/>
                </a:lnTo>
                <a:lnTo>
                  <a:pt x="0" y="0"/>
                </a:lnTo>
                <a:close/>
              </a:path>
            </a:pathLst>
          </a:custGeom>
          <a:blipFill>
            <a:blip r:embed="rId2"/>
            <a:stretch>
              <a:fillRect/>
            </a:stretch>
          </a:blipFill>
        </p:spPr>
      </p:sp>
      <p:sp>
        <p:nvSpPr>
          <p:cNvPr id="6" name="Freeform 6"/>
          <p:cNvSpPr/>
          <p:nvPr/>
        </p:nvSpPr>
        <p:spPr>
          <a:xfrm>
            <a:off x="4108352" y="7319842"/>
            <a:ext cx="3897618" cy="2567213"/>
          </a:xfrm>
          <a:custGeom>
            <a:avLst/>
            <a:gdLst/>
            <a:ahLst/>
            <a:cxnLst/>
            <a:rect l="l" t="t" r="r" b="b"/>
            <a:pathLst>
              <a:path w="3897618" h="2567213">
                <a:moveTo>
                  <a:pt x="0" y="0"/>
                </a:moveTo>
                <a:lnTo>
                  <a:pt x="3897618" y="0"/>
                </a:lnTo>
                <a:lnTo>
                  <a:pt x="3897618" y="2567213"/>
                </a:lnTo>
                <a:lnTo>
                  <a:pt x="0" y="2567213"/>
                </a:lnTo>
                <a:lnTo>
                  <a:pt x="0" y="0"/>
                </a:lnTo>
                <a:close/>
              </a:path>
            </a:pathLst>
          </a:custGeom>
          <a:blipFill>
            <a:blip r:embed="rId3"/>
            <a:stretch>
              <a:fillRect/>
            </a:stretch>
          </a:blipFill>
        </p:spPr>
      </p:sp>
      <p:sp>
        <p:nvSpPr>
          <p:cNvPr id="7" name="Freeform 7"/>
          <p:cNvSpPr/>
          <p:nvPr/>
        </p:nvSpPr>
        <p:spPr>
          <a:xfrm>
            <a:off x="8005970" y="6497812"/>
            <a:ext cx="3887933" cy="3389243"/>
          </a:xfrm>
          <a:custGeom>
            <a:avLst/>
            <a:gdLst/>
            <a:ahLst/>
            <a:cxnLst/>
            <a:rect l="l" t="t" r="r" b="b"/>
            <a:pathLst>
              <a:path w="3887933" h="3389243">
                <a:moveTo>
                  <a:pt x="0" y="0"/>
                </a:moveTo>
                <a:lnTo>
                  <a:pt x="3887933" y="0"/>
                </a:lnTo>
                <a:lnTo>
                  <a:pt x="3887933" y="3389243"/>
                </a:lnTo>
                <a:lnTo>
                  <a:pt x="0" y="3389243"/>
                </a:lnTo>
                <a:lnTo>
                  <a:pt x="0" y="0"/>
                </a:lnTo>
                <a:close/>
              </a:path>
            </a:pathLst>
          </a:custGeom>
          <a:blipFill>
            <a:blip r:embed="rId4"/>
            <a:stretch>
              <a:fillRect/>
            </a:stretch>
          </a:blipFill>
        </p:spPr>
      </p:sp>
      <p:sp>
        <p:nvSpPr>
          <p:cNvPr id="8" name="Freeform 8"/>
          <p:cNvSpPr/>
          <p:nvPr/>
        </p:nvSpPr>
        <p:spPr>
          <a:xfrm>
            <a:off x="12171014" y="5968126"/>
            <a:ext cx="5735945" cy="3918929"/>
          </a:xfrm>
          <a:custGeom>
            <a:avLst/>
            <a:gdLst/>
            <a:ahLst/>
            <a:cxnLst/>
            <a:rect l="l" t="t" r="r" b="b"/>
            <a:pathLst>
              <a:path w="5735945" h="3918929">
                <a:moveTo>
                  <a:pt x="0" y="0"/>
                </a:moveTo>
                <a:lnTo>
                  <a:pt x="5735945" y="0"/>
                </a:lnTo>
                <a:lnTo>
                  <a:pt x="5735945" y="3918929"/>
                </a:lnTo>
                <a:lnTo>
                  <a:pt x="0" y="3918929"/>
                </a:lnTo>
                <a:lnTo>
                  <a:pt x="0" y="0"/>
                </a:lnTo>
                <a:close/>
              </a:path>
            </a:pathLst>
          </a:custGeom>
          <a:blipFill>
            <a:blip r:embed="rId5"/>
            <a:stretch>
              <a:fillRect/>
            </a:stretch>
          </a:blipFill>
        </p:spPr>
      </p:sp>
      <p:sp>
        <p:nvSpPr>
          <p:cNvPr id="9" name="Freeform 9"/>
          <p:cNvSpPr/>
          <p:nvPr/>
        </p:nvSpPr>
        <p:spPr>
          <a:xfrm>
            <a:off x="649586" y="498737"/>
            <a:ext cx="6267093" cy="3379315"/>
          </a:xfrm>
          <a:custGeom>
            <a:avLst/>
            <a:gdLst/>
            <a:ahLst/>
            <a:cxnLst/>
            <a:rect l="l" t="t" r="r" b="b"/>
            <a:pathLst>
              <a:path w="6267093" h="3379315">
                <a:moveTo>
                  <a:pt x="0" y="0"/>
                </a:moveTo>
                <a:lnTo>
                  <a:pt x="6267093" y="0"/>
                </a:lnTo>
                <a:lnTo>
                  <a:pt x="6267093" y="3379315"/>
                </a:lnTo>
                <a:lnTo>
                  <a:pt x="0" y="3379315"/>
                </a:lnTo>
                <a:lnTo>
                  <a:pt x="0" y="0"/>
                </a:lnTo>
                <a:close/>
              </a:path>
            </a:pathLst>
          </a:custGeom>
          <a:blipFill>
            <a:blip r:embed="rId6"/>
            <a:stretch>
              <a:fillRect/>
            </a:stretch>
          </a:blipFill>
        </p:spPr>
      </p:sp>
      <p:sp>
        <p:nvSpPr>
          <p:cNvPr id="10" name="TextBox 10"/>
          <p:cNvSpPr txBox="1"/>
          <p:nvPr/>
        </p:nvSpPr>
        <p:spPr>
          <a:xfrm>
            <a:off x="8539234" y="1403852"/>
            <a:ext cx="8720066" cy="1540510"/>
          </a:xfrm>
          <a:prstGeom prst="rect">
            <a:avLst/>
          </a:prstGeom>
        </p:spPr>
        <p:txBody>
          <a:bodyPr lIns="0" tIns="0" rIns="0" bIns="0" rtlCol="0" anchor="t">
            <a:spAutoFit/>
          </a:bodyPr>
          <a:lstStyle/>
          <a:p>
            <a:pPr algn="l">
              <a:lnSpc>
                <a:spcPts val="6125"/>
              </a:lnSpc>
            </a:pPr>
            <a:r>
              <a:rPr lang="en-US" sz="4900">
                <a:solidFill>
                  <a:srgbClr val="000000"/>
                </a:solidFill>
                <a:latin typeface="Garet"/>
                <a:ea typeface="Garet"/>
                <a:cs typeface="Garet"/>
                <a:sym typeface="Garet"/>
              </a:rPr>
              <a:t>RESONANCIA MAGNÉTICA DE PIE/DEDOS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1C8EF4"/>
        </a:solidFill>
        <a:effectLst/>
      </p:bgPr>
    </p:bg>
    <p:spTree>
      <p:nvGrpSpPr>
        <p:cNvPr id="1" name=""/>
        <p:cNvGrpSpPr/>
        <p:nvPr/>
      </p:nvGrpSpPr>
      <p:grpSpPr>
        <a:xfrm>
          <a:off x="0" y="0"/>
          <a:ext cx="0" cy="0"/>
          <a:chOff x="0" y="0"/>
          <a:chExt cx="0" cy="0"/>
        </a:xfrm>
      </p:grpSpPr>
      <p:grpSp>
        <p:nvGrpSpPr>
          <p:cNvPr id="2" name="Group 2"/>
          <p:cNvGrpSpPr/>
          <p:nvPr/>
        </p:nvGrpSpPr>
        <p:grpSpPr>
          <a:xfrm>
            <a:off x="0" y="1194353"/>
            <a:ext cx="18791597" cy="7898294"/>
            <a:chOff x="0" y="0"/>
            <a:chExt cx="4949227" cy="2080209"/>
          </a:xfrm>
        </p:grpSpPr>
        <p:sp>
          <p:nvSpPr>
            <p:cNvPr id="3" name="Freeform 3"/>
            <p:cNvSpPr/>
            <p:nvPr/>
          </p:nvSpPr>
          <p:spPr>
            <a:xfrm>
              <a:off x="0" y="0"/>
              <a:ext cx="4949227" cy="2080209"/>
            </a:xfrm>
            <a:custGeom>
              <a:avLst/>
              <a:gdLst/>
              <a:ahLst/>
              <a:cxnLst/>
              <a:rect l="l" t="t" r="r" b="b"/>
              <a:pathLst>
                <a:path w="4949227" h="2080209">
                  <a:moveTo>
                    <a:pt x="0" y="0"/>
                  </a:moveTo>
                  <a:lnTo>
                    <a:pt x="4949227" y="0"/>
                  </a:lnTo>
                  <a:lnTo>
                    <a:pt x="4949227" y="2080209"/>
                  </a:lnTo>
                  <a:lnTo>
                    <a:pt x="0" y="2080209"/>
                  </a:lnTo>
                  <a:close/>
                </a:path>
              </a:pathLst>
            </a:custGeom>
            <a:solidFill>
              <a:srgbClr val="076286"/>
            </a:solidFill>
          </p:spPr>
        </p:sp>
        <p:sp>
          <p:nvSpPr>
            <p:cNvPr id="4" name="TextBox 4"/>
            <p:cNvSpPr txBox="1"/>
            <p:nvPr/>
          </p:nvSpPr>
          <p:spPr>
            <a:xfrm>
              <a:off x="0" y="-38100"/>
              <a:ext cx="4949227" cy="2118309"/>
            </a:xfrm>
            <a:prstGeom prst="rect">
              <a:avLst/>
            </a:prstGeom>
          </p:spPr>
          <p:txBody>
            <a:bodyPr lIns="50800" tIns="50800" rIns="50800" bIns="50800" rtlCol="0" anchor="ctr"/>
            <a:lstStyle/>
            <a:p>
              <a:pPr algn="ctr">
                <a:lnSpc>
                  <a:spcPts val="2799"/>
                </a:lnSpc>
              </a:pPr>
              <a:endParaRPr/>
            </a:p>
          </p:txBody>
        </p:sp>
      </p:grpSp>
      <p:sp>
        <p:nvSpPr>
          <p:cNvPr id="5" name="AutoShape 5"/>
          <p:cNvSpPr/>
          <p:nvPr/>
        </p:nvSpPr>
        <p:spPr>
          <a:xfrm>
            <a:off x="0" y="9092647"/>
            <a:ext cx="18288000" cy="0"/>
          </a:xfrm>
          <a:prstGeom prst="line">
            <a:avLst/>
          </a:prstGeom>
          <a:ln w="47625" cap="flat">
            <a:solidFill>
              <a:srgbClr val="FFFFFF"/>
            </a:solidFill>
            <a:prstDash val="solid"/>
            <a:headEnd type="none" w="sm" len="sm"/>
            <a:tailEnd type="none" w="sm" len="sm"/>
          </a:ln>
        </p:spPr>
      </p:sp>
      <p:sp>
        <p:nvSpPr>
          <p:cNvPr id="6" name="AutoShape 6"/>
          <p:cNvSpPr/>
          <p:nvPr/>
        </p:nvSpPr>
        <p:spPr>
          <a:xfrm flipV="1">
            <a:off x="0" y="1194353"/>
            <a:ext cx="18288000" cy="23812"/>
          </a:xfrm>
          <a:prstGeom prst="line">
            <a:avLst/>
          </a:prstGeom>
          <a:ln w="47625" cap="flat">
            <a:solidFill>
              <a:srgbClr val="FFFFFF"/>
            </a:solidFill>
            <a:prstDash val="solid"/>
            <a:headEnd type="none" w="sm" len="sm"/>
            <a:tailEnd type="none" w="sm" len="sm"/>
          </a:ln>
        </p:spPr>
      </p:sp>
      <p:sp>
        <p:nvSpPr>
          <p:cNvPr id="7" name="Freeform 7"/>
          <p:cNvSpPr/>
          <p:nvPr/>
        </p:nvSpPr>
        <p:spPr>
          <a:xfrm>
            <a:off x="3416461" y="3649378"/>
            <a:ext cx="3352586" cy="4470114"/>
          </a:xfrm>
          <a:custGeom>
            <a:avLst/>
            <a:gdLst/>
            <a:ahLst/>
            <a:cxnLst/>
            <a:rect l="l" t="t" r="r" b="b"/>
            <a:pathLst>
              <a:path w="3352586" h="4470114">
                <a:moveTo>
                  <a:pt x="0" y="0"/>
                </a:moveTo>
                <a:lnTo>
                  <a:pt x="3352586" y="0"/>
                </a:lnTo>
                <a:lnTo>
                  <a:pt x="3352586" y="4470114"/>
                </a:lnTo>
                <a:lnTo>
                  <a:pt x="0" y="4470114"/>
                </a:lnTo>
                <a:lnTo>
                  <a:pt x="0" y="0"/>
                </a:lnTo>
                <a:close/>
              </a:path>
            </a:pathLst>
          </a:custGeom>
          <a:blipFill>
            <a:blip r:embed="rId2"/>
            <a:stretch>
              <a:fillRect/>
            </a:stretch>
          </a:blipFill>
        </p:spPr>
      </p:sp>
      <p:sp>
        <p:nvSpPr>
          <p:cNvPr id="8" name="Freeform 8"/>
          <p:cNvSpPr/>
          <p:nvPr/>
        </p:nvSpPr>
        <p:spPr>
          <a:xfrm>
            <a:off x="7678667" y="3649378"/>
            <a:ext cx="6691115" cy="4470114"/>
          </a:xfrm>
          <a:custGeom>
            <a:avLst/>
            <a:gdLst/>
            <a:ahLst/>
            <a:cxnLst/>
            <a:rect l="l" t="t" r="r" b="b"/>
            <a:pathLst>
              <a:path w="6691115" h="4470114">
                <a:moveTo>
                  <a:pt x="0" y="0"/>
                </a:moveTo>
                <a:lnTo>
                  <a:pt x="6691115" y="0"/>
                </a:lnTo>
                <a:lnTo>
                  <a:pt x="6691115" y="4470114"/>
                </a:lnTo>
                <a:lnTo>
                  <a:pt x="0" y="4470114"/>
                </a:lnTo>
                <a:lnTo>
                  <a:pt x="0" y="0"/>
                </a:lnTo>
                <a:close/>
              </a:path>
            </a:pathLst>
          </a:custGeom>
          <a:blipFill>
            <a:blip r:embed="rId3"/>
            <a:stretch>
              <a:fillRect/>
            </a:stretch>
          </a:blipFill>
        </p:spPr>
      </p:sp>
      <p:sp>
        <p:nvSpPr>
          <p:cNvPr id="9" name="TextBox 9"/>
          <p:cNvSpPr txBox="1"/>
          <p:nvPr/>
        </p:nvSpPr>
        <p:spPr>
          <a:xfrm>
            <a:off x="1953140" y="371711"/>
            <a:ext cx="14381720" cy="560705"/>
          </a:xfrm>
          <a:prstGeom prst="rect">
            <a:avLst/>
          </a:prstGeom>
        </p:spPr>
        <p:txBody>
          <a:bodyPr lIns="0" tIns="0" rIns="0" bIns="0" rtlCol="0" anchor="t">
            <a:spAutoFit/>
          </a:bodyPr>
          <a:lstStyle/>
          <a:p>
            <a:pPr algn="l">
              <a:lnSpc>
                <a:spcPts val="4359"/>
              </a:lnSpc>
            </a:pPr>
            <a:r>
              <a:rPr lang="en-US" sz="3999">
                <a:solidFill>
                  <a:srgbClr val="FFFFFF"/>
                </a:solidFill>
                <a:latin typeface="Garet"/>
                <a:ea typeface="Garet"/>
                <a:cs typeface="Garet"/>
                <a:sym typeface="Garet"/>
              </a:rPr>
              <a:t>RESONANCIA MAGNÉTICA DE ANTEBRAZO /PIERNA</a:t>
            </a:r>
          </a:p>
        </p:txBody>
      </p:sp>
      <p:sp>
        <p:nvSpPr>
          <p:cNvPr id="10" name="TextBox 10"/>
          <p:cNvSpPr txBox="1"/>
          <p:nvPr/>
        </p:nvSpPr>
        <p:spPr>
          <a:xfrm>
            <a:off x="549695" y="2001153"/>
            <a:ext cx="17089159" cy="1410099"/>
          </a:xfrm>
          <a:prstGeom prst="rect">
            <a:avLst/>
          </a:prstGeom>
        </p:spPr>
        <p:txBody>
          <a:bodyPr lIns="0" tIns="0" rIns="0" bIns="0" rtlCol="0" anchor="t">
            <a:spAutoFit/>
          </a:bodyPr>
          <a:lstStyle/>
          <a:p>
            <a:pPr algn="l">
              <a:lnSpc>
                <a:spcPts val="3747"/>
              </a:lnSpc>
              <a:spcBef>
                <a:spcPct val="0"/>
              </a:spcBef>
            </a:pPr>
            <a:r>
              <a:rPr lang="en-US" sz="3437">
                <a:solidFill>
                  <a:srgbClr val="FFFFFF"/>
                </a:solidFill>
                <a:latin typeface="Garet"/>
                <a:ea typeface="Garet"/>
                <a:cs typeface="Garet"/>
                <a:sym typeface="Garet"/>
              </a:rPr>
              <a:t>Cuando se realizan estudios de extremidades, es muy importante la marca donde focalizamos estudio , debido a la limitación de tamaño de bobina , no podemos estudiar las extremidades, tomando sus dos articulaciones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4434111"/>
            <a:chOff x="0" y="0"/>
            <a:chExt cx="4816593" cy="1167832"/>
          </a:xfrm>
        </p:grpSpPr>
        <p:sp>
          <p:nvSpPr>
            <p:cNvPr id="3" name="Freeform 3"/>
            <p:cNvSpPr/>
            <p:nvPr/>
          </p:nvSpPr>
          <p:spPr>
            <a:xfrm>
              <a:off x="0" y="0"/>
              <a:ext cx="4816592" cy="1167832"/>
            </a:xfrm>
            <a:custGeom>
              <a:avLst/>
              <a:gdLst/>
              <a:ahLst/>
              <a:cxnLst/>
              <a:rect l="l" t="t" r="r" b="b"/>
              <a:pathLst>
                <a:path w="4816592" h="1167832">
                  <a:moveTo>
                    <a:pt x="0" y="0"/>
                  </a:moveTo>
                  <a:lnTo>
                    <a:pt x="4816592" y="0"/>
                  </a:lnTo>
                  <a:lnTo>
                    <a:pt x="4816592" y="1167832"/>
                  </a:lnTo>
                  <a:lnTo>
                    <a:pt x="0" y="1167832"/>
                  </a:lnTo>
                  <a:close/>
                </a:path>
              </a:pathLst>
            </a:custGeom>
            <a:solidFill>
              <a:srgbClr val="1C8EF4"/>
            </a:solidFill>
          </p:spPr>
        </p:sp>
        <p:sp>
          <p:nvSpPr>
            <p:cNvPr id="4" name="TextBox 4"/>
            <p:cNvSpPr txBox="1"/>
            <p:nvPr/>
          </p:nvSpPr>
          <p:spPr>
            <a:xfrm>
              <a:off x="0" y="-38100"/>
              <a:ext cx="4816593" cy="1205932"/>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257175" y="87608"/>
            <a:ext cx="1781978" cy="2651317"/>
          </a:xfrm>
          <a:custGeom>
            <a:avLst/>
            <a:gdLst/>
            <a:ahLst/>
            <a:cxnLst/>
            <a:rect l="l" t="t" r="r" b="b"/>
            <a:pathLst>
              <a:path w="1781978" h="2651317">
                <a:moveTo>
                  <a:pt x="0" y="0"/>
                </a:moveTo>
                <a:lnTo>
                  <a:pt x="1781978" y="0"/>
                </a:lnTo>
                <a:lnTo>
                  <a:pt x="1781978"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1936282" y="1155150"/>
            <a:ext cx="13754100" cy="2770505"/>
          </a:xfrm>
          <a:prstGeom prst="rect">
            <a:avLst/>
          </a:prstGeom>
        </p:spPr>
        <p:txBody>
          <a:bodyPr lIns="0" tIns="0" rIns="0" bIns="0" rtlCol="0" anchor="t">
            <a:spAutoFit/>
          </a:bodyPr>
          <a:lstStyle/>
          <a:p>
            <a:pPr algn="ctr">
              <a:lnSpc>
                <a:spcPts val="4359"/>
              </a:lnSpc>
            </a:pPr>
            <a:r>
              <a:rPr lang="en-US" sz="3999">
                <a:solidFill>
                  <a:srgbClr val="FFFFFF"/>
                </a:solidFill>
                <a:latin typeface="Garet"/>
                <a:ea typeface="Garet"/>
                <a:cs typeface="Garet"/>
                <a:sym typeface="Garet"/>
              </a:rPr>
              <a:t>Tener en cuenta al momento de comenzar estudio : </a:t>
            </a:r>
          </a:p>
          <a:p>
            <a:pPr algn="ctr">
              <a:lnSpc>
                <a:spcPts val="4359"/>
              </a:lnSpc>
            </a:pPr>
            <a:endParaRPr lang="en-US" sz="3999">
              <a:solidFill>
                <a:srgbClr val="FFFFFF"/>
              </a:solidFill>
              <a:latin typeface="Garet"/>
              <a:ea typeface="Garet"/>
              <a:cs typeface="Garet"/>
              <a:sym typeface="Garet"/>
            </a:endParaRPr>
          </a:p>
          <a:p>
            <a:pPr algn="ctr">
              <a:lnSpc>
                <a:spcPts val="4359"/>
              </a:lnSpc>
            </a:pPr>
            <a:r>
              <a:rPr lang="en-US" sz="3999">
                <a:solidFill>
                  <a:srgbClr val="FFFFFF"/>
                </a:solidFill>
                <a:latin typeface="Garet"/>
                <a:ea typeface="Garet"/>
                <a:cs typeface="Garet"/>
                <a:sym typeface="Garet"/>
              </a:rPr>
              <a:t>ÁREA DE ESTUDIO</a:t>
            </a:r>
          </a:p>
          <a:p>
            <a:pPr algn="ctr">
              <a:lnSpc>
                <a:spcPts val="4359"/>
              </a:lnSpc>
            </a:pPr>
            <a:r>
              <a:rPr lang="en-US" sz="3999">
                <a:solidFill>
                  <a:srgbClr val="FFFFFF"/>
                </a:solidFill>
                <a:latin typeface="Garet"/>
                <a:ea typeface="Garet"/>
                <a:cs typeface="Garet"/>
                <a:sym typeface="Garet"/>
              </a:rPr>
              <a:t>ANATOMÍA </a:t>
            </a:r>
          </a:p>
          <a:p>
            <a:pPr algn="ctr">
              <a:lnSpc>
                <a:spcPts val="4359"/>
              </a:lnSpc>
            </a:pPr>
            <a:r>
              <a:rPr lang="en-US" sz="3999">
                <a:solidFill>
                  <a:srgbClr val="FFFFFF"/>
                </a:solidFill>
                <a:latin typeface="Garet"/>
                <a:ea typeface="Garet"/>
                <a:cs typeface="Garet"/>
                <a:sym typeface="Garet"/>
              </a:rPr>
              <a:t>POSICIONAMIENTO</a:t>
            </a:r>
          </a:p>
        </p:txBody>
      </p:sp>
      <p:sp>
        <p:nvSpPr>
          <p:cNvPr id="7" name="Freeform 7"/>
          <p:cNvSpPr/>
          <p:nvPr/>
        </p:nvSpPr>
        <p:spPr>
          <a:xfrm rot="-10800000">
            <a:off x="15329557" y="934063"/>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408916" y="4767943"/>
            <a:ext cx="5168162" cy="3623770"/>
          </a:xfrm>
          <a:custGeom>
            <a:avLst/>
            <a:gdLst/>
            <a:ahLst/>
            <a:cxnLst/>
            <a:rect l="l" t="t" r="r" b="b"/>
            <a:pathLst>
              <a:path w="5168162" h="3623770">
                <a:moveTo>
                  <a:pt x="0" y="0"/>
                </a:moveTo>
                <a:lnTo>
                  <a:pt x="5168161" y="0"/>
                </a:lnTo>
                <a:lnTo>
                  <a:pt x="5168161" y="3623770"/>
                </a:lnTo>
                <a:lnTo>
                  <a:pt x="0" y="3623770"/>
                </a:lnTo>
                <a:lnTo>
                  <a:pt x="0" y="0"/>
                </a:lnTo>
                <a:close/>
              </a:path>
            </a:pathLst>
          </a:custGeom>
          <a:blipFill>
            <a:blip r:embed="rId4"/>
            <a:stretch>
              <a:fillRect/>
            </a:stretch>
          </a:blipFill>
        </p:spPr>
      </p:sp>
      <p:sp>
        <p:nvSpPr>
          <p:cNvPr id="9" name="Freeform 9"/>
          <p:cNvSpPr/>
          <p:nvPr/>
        </p:nvSpPr>
        <p:spPr>
          <a:xfrm>
            <a:off x="6041659" y="4818979"/>
            <a:ext cx="4720181" cy="3521698"/>
          </a:xfrm>
          <a:custGeom>
            <a:avLst/>
            <a:gdLst/>
            <a:ahLst/>
            <a:cxnLst/>
            <a:rect l="l" t="t" r="r" b="b"/>
            <a:pathLst>
              <a:path w="4720181" h="3521698">
                <a:moveTo>
                  <a:pt x="0" y="0"/>
                </a:moveTo>
                <a:lnTo>
                  <a:pt x="4720181" y="0"/>
                </a:lnTo>
                <a:lnTo>
                  <a:pt x="4720181" y="3521698"/>
                </a:lnTo>
                <a:lnTo>
                  <a:pt x="0" y="3521698"/>
                </a:lnTo>
                <a:lnTo>
                  <a:pt x="0" y="0"/>
                </a:lnTo>
                <a:close/>
              </a:path>
            </a:pathLst>
          </a:custGeom>
          <a:blipFill>
            <a:blip r:embed="rId5"/>
            <a:stretch>
              <a:fillRect/>
            </a:stretch>
          </a:blipFill>
        </p:spPr>
      </p:sp>
      <p:sp>
        <p:nvSpPr>
          <p:cNvPr id="10" name="Freeform 10"/>
          <p:cNvSpPr/>
          <p:nvPr/>
        </p:nvSpPr>
        <p:spPr>
          <a:xfrm>
            <a:off x="11228565" y="4818979"/>
            <a:ext cx="5271584" cy="3572734"/>
          </a:xfrm>
          <a:custGeom>
            <a:avLst/>
            <a:gdLst/>
            <a:ahLst/>
            <a:cxnLst/>
            <a:rect l="l" t="t" r="r" b="b"/>
            <a:pathLst>
              <a:path w="5271584" h="3572734">
                <a:moveTo>
                  <a:pt x="0" y="0"/>
                </a:moveTo>
                <a:lnTo>
                  <a:pt x="5271584" y="0"/>
                </a:lnTo>
                <a:lnTo>
                  <a:pt x="5271584" y="3572734"/>
                </a:lnTo>
                <a:lnTo>
                  <a:pt x="0" y="3572734"/>
                </a:lnTo>
                <a:lnTo>
                  <a:pt x="0" y="0"/>
                </a:lnTo>
                <a:close/>
              </a:path>
            </a:pathLst>
          </a:custGeom>
          <a:blipFill>
            <a:blip r:embed="rId6"/>
            <a:stretch>
              <a:fillRect/>
            </a:stretch>
          </a:blipFill>
        </p:spPr>
      </p:sp>
      <p:sp>
        <p:nvSpPr>
          <p:cNvPr id="11" name="Freeform 11"/>
          <p:cNvSpPr/>
          <p:nvPr/>
        </p:nvSpPr>
        <p:spPr>
          <a:xfrm>
            <a:off x="16500149" y="7923316"/>
            <a:ext cx="1430602" cy="1825721"/>
          </a:xfrm>
          <a:custGeom>
            <a:avLst/>
            <a:gdLst/>
            <a:ahLst/>
            <a:cxnLst/>
            <a:rect l="l" t="t" r="r" b="b"/>
            <a:pathLst>
              <a:path w="1430602" h="1825721">
                <a:moveTo>
                  <a:pt x="0" y="0"/>
                </a:moveTo>
                <a:lnTo>
                  <a:pt x="1430602" y="0"/>
                </a:lnTo>
                <a:lnTo>
                  <a:pt x="1430602" y="1825721"/>
                </a:lnTo>
                <a:lnTo>
                  <a:pt x="0" y="1825721"/>
                </a:lnTo>
                <a:lnTo>
                  <a:pt x="0" y="0"/>
                </a:lnTo>
                <a:close/>
              </a:path>
            </a:pathLst>
          </a:custGeom>
          <a:blipFill>
            <a:blip r:embed="rId7"/>
            <a:stretch>
              <a:fillRect/>
            </a:stretch>
          </a:blipFill>
        </p:spPr>
      </p:sp>
      <p:sp>
        <p:nvSpPr>
          <p:cNvPr id="12" name="TextBox 12"/>
          <p:cNvSpPr txBox="1"/>
          <p:nvPr/>
        </p:nvSpPr>
        <p:spPr>
          <a:xfrm>
            <a:off x="2992997" y="467995"/>
            <a:ext cx="12697386"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ANTEBRAZO/PIERNA </a:t>
            </a:r>
          </a:p>
        </p:txBody>
      </p:sp>
      <p:sp>
        <p:nvSpPr>
          <p:cNvPr id="13" name="TextBox 13"/>
          <p:cNvSpPr txBox="1"/>
          <p:nvPr/>
        </p:nvSpPr>
        <p:spPr>
          <a:xfrm>
            <a:off x="408916" y="8975717"/>
            <a:ext cx="5279483" cy="584216"/>
          </a:xfrm>
          <a:prstGeom prst="rect">
            <a:avLst/>
          </a:prstGeom>
        </p:spPr>
        <p:txBody>
          <a:bodyPr lIns="0" tIns="0" rIns="0" bIns="0" rtlCol="0" anchor="t">
            <a:spAutoFit/>
          </a:bodyPr>
          <a:lstStyle/>
          <a:p>
            <a:pPr algn="ctr">
              <a:lnSpc>
                <a:spcPts val="2303"/>
              </a:lnSpc>
              <a:spcBef>
                <a:spcPct val="0"/>
              </a:spcBef>
            </a:pPr>
            <a:r>
              <a:rPr lang="en-US" sz="2112">
                <a:solidFill>
                  <a:srgbClr val="000000"/>
                </a:solidFill>
                <a:latin typeface="Garet"/>
                <a:ea typeface="Garet"/>
                <a:cs typeface="Garet"/>
                <a:sym typeface="Garet"/>
              </a:rPr>
              <a:t>VISUALIZADOR </a:t>
            </a:r>
          </a:p>
          <a:p>
            <a:pPr algn="ctr">
              <a:lnSpc>
                <a:spcPts val="2303"/>
              </a:lnSpc>
              <a:spcBef>
                <a:spcPct val="0"/>
              </a:spcBef>
            </a:pPr>
            <a:r>
              <a:rPr lang="en-US" sz="2112">
                <a:solidFill>
                  <a:srgbClr val="000000"/>
                </a:solidFill>
                <a:latin typeface="Garet"/>
                <a:ea typeface="Garet"/>
                <a:cs typeface="Garet"/>
                <a:sym typeface="Garet"/>
              </a:rPr>
              <a:t>SCOUT 3 PLANOS Localizador SAGITAL</a:t>
            </a:r>
          </a:p>
        </p:txBody>
      </p:sp>
      <p:sp>
        <p:nvSpPr>
          <p:cNvPr id="14" name="TextBox 14"/>
          <p:cNvSpPr txBox="1"/>
          <p:nvPr/>
        </p:nvSpPr>
        <p:spPr>
          <a:xfrm>
            <a:off x="6669390" y="8805663"/>
            <a:ext cx="3464719" cy="943374"/>
          </a:xfrm>
          <a:prstGeom prst="rect">
            <a:avLst/>
          </a:prstGeom>
        </p:spPr>
        <p:txBody>
          <a:bodyPr lIns="0" tIns="0" rIns="0" bIns="0" rtlCol="0" anchor="t">
            <a:spAutoFit/>
          </a:bodyPr>
          <a:lstStyle/>
          <a:p>
            <a:pPr algn="ctr">
              <a:lnSpc>
                <a:spcPts val="3747"/>
              </a:lnSpc>
              <a:spcBef>
                <a:spcPct val="0"/>
              </a:spcBef>
            </a:pPr>
            <a:r>
              <a:rPr lang="en-US" sz="3437">
                <a:solidFill>
                  <a:srgbClr val="000000"/>
                </a:solidFill>
                <a:latin typeface="Garet"/>
                <a:ea typeface="Garet"/>
                <a:cs typeface="Garet"/>
                <a:sym typeface="Garet"/>
              </a:rPr>
              <a:t>SAGITAL STIR</a:t>
            </a:r>
          </a:p>
          <a:p>
            <a:pPr algn="ctr">
              <a:lnSpc>
                <a:spcPts val="3747"/>
              </a:lnSpc>
              <a:spcBef>
                <a:spcPct val="0"/>
              </a:spcBef>
            </a:pPr>
            <a:r>
              <a:rPr lang="en-US" sz="3437">
                <a:solidFill>
                  <a:srgbClr val="000000"/>
                </a:solidFill>
                <a:latin typeface="Garet"/>
                <a:ea typeface="Garet"/>
                <a:cs typeface="Garet"/>
                <a:sym typeface="Garet"/>
              </a:rPr>
              <a:t>CORONAL STIR </a:t>
            </a:r>
          </a:p>
        </p:txBody>
      </p:sp>
      <p:sp>
        <p:nvSpPr>
          <p:cNvPr id="15" name="TextBox 15"/>
          <p:cNvSpPr txBox="1"/>
          <p:nvPr/>
        </p:nvSpPr>
        <p:spPr>
          <a:xfrm>
            <a:off x="12307119" y="8572300"/>
            <a:ext cx="2367062" cy="1410099"/>
          </a:xfrm>
          <a:prstGeom prst="rect">
            <a:avLst/>
          </a:prstGeom>
        </p:spPr>
        <p:txBody>
          <a:bodyPr lIns="0" tIns="0" rIns="0" bIns="0" rtlCol="0" anchor="t">
            <a:spAutoFit/>
          </a:bodyPr>
          <a:lstStyle/>
          <a:p>
            <a:pPr algn="ctr">
              <a:lnSpc>
                <a:spcPts val="3747"/>
              </a:lnSpc>
              <a:spcBef>
                <a:spcPct val="0"/>
              </a:spcBef>
            </a:pPr>
            <a:r>
              <a:rPr lang="en-US" sz="3437">
                <a:solidFill>
                  <a:srgbClr val="000000"/>
                </a:solidFill>
                <a:latin typeface="Garet"/>
                <a:ea typeface="Garet"/>
                <a:cs typeface="Garet"/>
                <a:sym typeface="Garet"/>
              </a:rPr>
              <a:t>AXIAL STIR</a:t>
            </a:r>
          </a:p>
          <a:p>
            <a:pPr algn="ctr">
              <a:lnSpc>
                <a:spcPts val="3747"/>
              </a:lnSpc>
              <a:spcBef>
                <a:spcPct val="0"/>
              </a:spcBef>
            </a:pPr>
            <a:r>
              <a:rPr lang="en-US" sz="3437">
                <a:solidFill>
                  <a:srgbClr val="000000"/>
                </a:solidFill>
                <a:latin typeface="Garet"/>
                <a:ea typeface="Garet"/>
                <a:cs typeface="Garet"/>
                <a:sym typeface="Garet"/>
              </a:rPr>
              <a:t>AXIAL T2</a:t>
            </a:r>
          </a:p>
          <a:p>
            <a:pPr algn="ctr">
              <a:lnSpc>
                <a:spcPts val="3747"/>
              </a:lnSpc>
              <a:spcBef>
                <a:spcPct val="0"/>
              </a:spcBef>
            </a:pPr>
            <a:r>
              <a:rPr lang="en-US" sz="3437">
                <a:solidFill>
                  <a:srgbClr val="000000"/>
                </a:solidFill>
                <a:latin typeface="Garet"/>
                <a:ea typeface="Garet"/>
                <a:cs typeface="Garet"/>
                <a:sym typeface="Garet"/>
              </a:rPr>
              <a:t>AXIAL T1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346"/>
            <a:ext cx="18288000" cy="4434111"/>
            <a:chOff x="0" y="0"/>
            <a:chExt cx="4816593" cy="1167832"/>
          </a:xfrm>
        </p:grpSpPr>
        <p:sp>
          <p:nvSpPr>
            <p:cNvPr id="3" name="Freeform 3"/>
            <p:cNvSpPr/>
            <p:nvPr/>
          </p:nvSpPr>
          <p:spPr>
            <a:xfrm>
              <a:off x="0" y="0"/>
              <a:ext cx="4816592" cy="1167832"/>
            </a:xfrm>
            <a:custGeom>
              <a:avLst/>
              <a:gdLst/>
              <a:ahLst/>
              <a:cxnLst/>
              <a:rect l="l" t="t" r="r" b="b"/>
              <a:pathLst>
                <a:path w="4816592" h="1167832">
                  <a:moveTo>
                    <a:pt x="0" y="0"/>
                  </a:moveTo>
                  <a:lnTo>
                    <a:pt x="4816592" y="0"/>
                  </a:lnTo>
                  <a:lnTo>
                    <a:pt x="4816592" y="1167832"/>
                  </a:lnTo>
                  <a:lnTo>
                    <a:pt x="0" y="1167832"/>
                  </a:lnTo>
                  <a:close/>
                </a:path>
              </a:pathLst>
            </a:custGeom>
            <a:solidFill>
              <a:srgbClr val="1C8EF4"/>
            </a:solidFill>
          </p:spPr>
        </p:sp>
        <p:sp>
          <p:nvSpPr>
            <p:cNvPr id="4" name="TextBox 4"/>
            <p:cNvSpPr txBox="1"/>
            <p:nvPr/>
          </p:nvSpPr>
          <p:spPr>
            <a:xfrm>
              <a:off x="0" y="-38100"/>
              <a:ext cx="4816593" cy="1205932"/>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257175" y="87608"/>
            <a:ext cx="1781978" cy="2651317"/>
          </a:xfrm>
          <a:custGeom>
            <a:avLst/>
            <a:gdLst/>
            <a:ahLst/>
            <a:cxnLst/>
            <a:rect l="l" t="t" r="r" b="b"/>
            <a:pathLst>
              <a:path w="1781978" h="2651317">
                <a:moveTo>
                  <a:pt x="0" y="0"/>
                </a:moveTo>
                <a:lnTo>
                  <a:pt x="1781978" y="0"/>
                </a:lnTo>
                <a:lnTo>
                  <a:pt x="1781978"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TextBox 6"/>
          <p:cNvSpPr txBox="1"/>
          <p:nvPr/>
        </p:nvSpPr>
        <p:spPr>
          <a:xfrm>
            <a:off x="1936282" y="1155150"/>
            <a:ext cx="13754100" cy="2770505"/>
          </a:xfrm>
          <a:prstGeom prst="rect">
            <a:avLst/>
          </a:prstGeom>
        </p:spPr>
        <p:txBody>
          <a:bodyPr lIns="0" tIns="0" rIns="0" bIns="0" rtlCol="0" anchor="t">
            <a:spAutoFit/>
          </a:bodyPr>
          <a:lstStyle/>
          <a:p>
            <a:pPr algn="ctr">
              <a:lnSpc>
                <a:spcPts val="4359"/>
              </a:lnSpc>
            </a:pPr>
            <a:r>
              <a:rPr lang="en-US" sz="3999">
                <a:solidFill>
                  <a:srgbClr val="FFFFFF"/>
                </a:solidFill>
                <a:latin typeface="Garet"/>
                <a:ea typeface="Garet"/>
                <a:cs typeface="Garet"/>
                <a:sym typeface="Garet"/>
              </a:rPr>
              <a:t>Tener en cuenta al momento de comenzar estudio : </a:t>
            </a:r>
          </a:p>
          <a:p>
            <a:pPr algn="ctr">
              <a:lnSpc>
                <a:spcPts val="4359"/>
              </a:lnSpc>
            </a:pPr>
            <a:endParaRPr lang="en-US" sz="3999">
              <a:solidFill>
                <a:srgbClr val="FFFFFF"/>
              </a:solidFill>
              <a:latin typeface="Garet"/>
              <a:ea typeface="Garet"/>
              <a:cs typeface="Garet"/>
              <a:sym typeface="Garet"/>
            </a:endParaRPr>
          </a:p>
          <a:p>
            <a:pPr algn="ctr">
              <a:lnSpc>
                <a:spcPts val="4359"/>
              </a:lnSpc>
            </a:pPr>
            <a:r>
              <a:rPr lang="en-US" sz="3999">
                <a:solidFill>
                  <a:srgbClr val="FFFFFF"/>
                </a:solidFill>
                <a:latin typeface="Garet"/>
                <a:ea typeface="Garet"/>
                <a:cs typeface="Garet"/>
                <a:sym typeface="Garet"/>
              </a:rPr>
              <a:t>ÁREA DE ESTUDIO</a:t>
            </a:r>
          </a:p>
          <a:p>
            <a:pPr algn="ctr">
              <a:lnSpc>
                <a:spcPts val="4359"/>
              </a:lnSpc>
            </a:pPr>
            <a:r>
              <a:rPr lang="en-US" sz="3999">
                <a:solidFill>
                  <a:srgbClr val="FFFFFF"/>
                </a:solidFill>
                <a:latin typeface="Garet"/>
                <a:ea typeface="Garet"/>
                <a:cs typeface="Garet"/>
                <a:sym typeface="Garet"/>
              </a:rPr>
              <a:t>ANATOMÍA </a:t>
            </a:r>
          </a:p>
          <a:p>
            <a:pPr algn="ctr">
              <a:lnSpc>
                <a:spcPts val="4359"/>
              </a:lnSpc>
            </a:pPr>
            <a:r>
              <a:rPr lang="en-US" sz="3999">
                <a:solidFill>
                  <a:srgbClr val="FFFFFF"/>
                </a:solidFill>
                <a:latin typeface="Garet"/>
                <a:ea typeface="Garet"/>
                <a:cs typeface="Garet"/>
                <a:sym typeface="Garet"/>
              </a:rPr>
              <a:t>POSICIONAMIENTO</a:t>
            </a:r>
          </a:p>
        </p:txBody>
      </p:sp>
      <p:sp>
        <p:nvSpPr>
          <p:cNvPr id="7" name="Freeform 7"/>
          <p:cNvSpPr/>
          <p:nvPr/>
        </p:nvSpPr>
        <p:spPr>
          <a:xfrm rot="-10800000">
            <a:off x="15329557" y="934063"/>
            <a:ext cx="1781978" cy="2651317"/>
          </a:xfrm>
          <a:custGeom>
            <a:avLst/>
            <a:gdLst/>
            <a:ahLst/>
            <a:cxnLst/>
            <a:rect l="l" t="t" r="r" b="b"/>
            <a:pathLst>
              <a:path w="1781978" h="2651317">
                <a:moveTo>
                  <a:pt x="0" y="0"/>
                </a:moveTo>
                <a:lnTo>
                  <a:pt x="1781979" y="0"/>
                </a:lnTo>
                <a:lnTo>
                  <a:pt x="1781979" y="2651318"/>
                </a:lnTo>
                <a:lnTo>
                  <a:pt x="0" y="265131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16500149" y="7923316"/>
            <a:ext cx="1430602" cy="1825721"/>
          </a:xfrm>
          <a:custGeom>
            <a:avLst/>
            <a:gdLst/>
            <a:ahLst/>
            <a:cxnLst/>
            <a:rect l="l" t="t" r="r" b="b"/>
            <a:pathLst>
              <a:path w="1430602" h="1825721">
                <a:moveTo>
                  <a:pt x="0" y="0"/>
                </a:moveTo>
                <a:lnTo>
                  <a:pt x="1430602" y="0"/>
                </a:lnTo>
                <a:lnTo>
                  <a:pt x="1430602" y="1825721"/>
                </a:lnTo>
                <a:lnTo>
                  <a:pt x="0" y="1825721"/>
                </a:lnTo>
                <a:lnTo>
                  <a:pt x="0" y="0"/>
                </a:lnTo>
                <a:close/>
              </a:path>
            </a:pathLst>
          </a:custGeom>
          <a:blipFill>
            <a:blip r:embed="rId4"/>
            <a:stretch>
              <a:fillRect/>
            </a:stretch>
          </a:blipFill>
        </p:spPr>
      </p:sp>
      <p:sp>
        <p:nvSpPr>
          <p:cNvPr id="9" name="Freeform 9"/>
          <p:cNvSpPr/>
          <p:nvPr/>
        </p:nvSpPr>
        <p:spPr>
          <a:xfrm>
            <a:off x="688384" y="5143500"/>
            <a:ext cx="4609225" cy="3245363"/>
          </a:xfrm>
          <a:custGeom>
            <a:avLst/>
            <a:gdLst/>
            <a:ahLst/>
            <a:cxnLst/>
            <a:rect l="l" t="t" r="r" b="b"/>
            <a:pathLst>
              <a:path w="4609225" h="3245363">
                <a:moveTo>
                  <a:pt x="0" y="0"/>
                </a:moveTo>
                <a:lnTo>
                  <a:pt x="4609225" y="0"/>
                </a:lnTo>
                <a:lnTo>
                  <a:pt x="4609225" y="3245363"/>
                </a:lnTo>
                <a:lnTo>
                  <a:pt x="0" y="3245363"/>
                </a:lnTo>
                <a:lnTo>
                  <a:pt x="0" y="0"/>
                </a:lnTo>
                <a:close/>
              </a:path>
            </a:pathLst>
          </a:custGeom>
          <a:blipFill>
            <a:blip r:embed="rId5"/>
            <a:stretch>
              <a:fillRect/>
            </a:stretch>
          </a:blipFill>
        </p:spPr>
      </p:sp>
      <p:sp>
        <p:nvSpPr>
          <p:cNvPr id="10" name="Freeform 10"/>
          <p:cNvSpPr/>
          <p:nvPr/>
        </p:nvSpPr>
        <p:spPr>
          <a:xfrm>
            <a:off x="6187783" y="5143500"/>
            <a:ext cx="3946326" cy="3206390"/>
          </a:xfrm>
          <a:custGeom>
            <a:avLst/>
            <a:gdLst/>
            <a:ahLst/>
            <a:cxnLst/>
            <a:rect l="l" t="t" r="r" b="b"/>
            <a:pathLst>
              <a:path w="3946326" h="3206390">
                <a:moveTo>
                  <a:pt x="0" y="0"/>
                </a:moveTo>
                <a:lnTo>
                  <a:pt x="3946326" y="0"/>
                </a:lnTo>
                <a:lnTo>
                  <a:pt x="3946326" y="3206390"/>
                </a:lnTo>
                <a:lnTo>
                  <a:pt x="0" y="3206390"/>
                </a:lnTo>
                <a:lnTo>
                  <a:pt x="0" y="0"/>
                </a:lnTo>
                <a:close/>
              </a:path>
            </a:pathLst>
          </a:custGeom>
          <a:blipFill>
            <a:blip r:embed="rId6"/>
            <a:stretch>
              <a:fillRect/>
            </a:stretch>
          </a:blipFill>
        </p:spPr>
      </p:sp>
      <p:sp>
        <p:nvSpPr>
          <p:cNvPr id="11" name="Freeform 11"/>
          <p:cNvSpPr/>
          <p:nvPr/>
        </p:nvSpPr>
        <p:spPr>
          <a:xfrm>
            <a:off x="11019934" y="5202200"/>
            <a:ext cx="4499467" cy="3088989"/>
          </a:xfrm>
          <a:custGeom>
            <a:avLst/>
            <a:gdLst/>
            <a:ahLst/>
            <a:cxnLst/>
            <a:rect l="l" t="t" r="r" b="b"/>
            <a:pathLst>
              <a:path w="4499467" h="3088989">
                <a:moveTo>
                  <a:pt x="0" y="0"/>
                </a:moveTo>
                <a:lnTo>
                  <a:pt x="4499467" y="0"/>
                </a:lnTo>
                <a:lnTo>
                  <a:pt x="4499467" y="3088990"/>
                </a:lnTo>
                <a:lnTo>
                  <a:pt x="0" y="3088990"/>
                </a:lnTo>
                <a:lnTo>
                  <a:pt x="0" y="0"/>
                </a:lnTo>
                <a:close/>
              </a:path>
            </a:pathLst>
          </a:custGeom>
          <a:blipFill>
            <a:blip r:embed="rId7"/>
            <a:stretch>
              <a:fillRect/>
            </a:stretch>
          </a:blipFill>
        </p:spPr>
      </p:sp>
      <p:sp>
        <p:nvSpPr>
          <p:cNvPr id="12" name="TextBox 12"/>
          <p:cNvSpPr txBox="1"/>
          <p:nvPr/>
        </p:nvSpPr>
        <p:spPr>
          <a:xfrm>
            <a:off x="2992997" y="467995"/>
            <a:ext cx="12697386" cy="560705"/>
          </a:xfrm>
          <a:prstGeom prst="rect">
            <a:avLst/>
          </a:prstGeom>
        </p:spPr>
        <p:txBody>
          <a:bodyPr lIns="0" tIns="0" rIns="0" bIns="0" rtlCol="0" anchor="t">
            <a:spAutoFit/>
          </a:bodyPr>
          <a:lstStyle/>
          <a:p>
            <a:pPr algn="l">
              <a:lnSpc>
                <a:spcPts val="4359"/>
              </a:lnSpc>
            </a:pPr>
            <a:r>
              <a:rPr lang="en-US" sz="3999" b="1" u="sng">
                <a:solidFill>
                  <a:srgbClr val="FFFFFF"/>
                </a:solidFill>
                <a:latin typeface="Garet Bold"/>
                <a:ea typeface="Garet Bold"/>
                <a:cs typeface="Garet Bold"/>
                <a:sym typeface="Garet Bold"/>
              </a:rPr>
              <a:t>RESONANCIA MAGNÉTICA ANTEBRAZO/PIERNA </a:t>
            </a:r>
          </a:p>
        </p:txBody>
      </p:sp>
      <p:sp>
        <p:nvSpPr>
          <p:cNvPr id="13" name="TextBox 13"/>
          <p:cNvSpPr txBox="1"/>
          <p:nvPr/>
        </p:nvSpPr>
        <p:spPr>
          <a:xfrm>
            <a:off x="408916" y="8975717"/>
            <a:ext cx="5279483" cy="584216"/>
          </a:xfrm>
          <a:prstGeom prst="rect">
            <a:avLst/>
          </a:prstGeom>
        </p:spPr>
        <p:txBody>
          <a:bodyPr lIns="0" tIns="0" rIns="0" bIns="0" rtlCol="0" anchor="t">
            <a:spAutoFit/>
          </a:bodyPr>
          <a:lstStyle/>
          <a:p>
            <a:pPr algn="ctr">
              <a:lnSpc>
                <a:spcPts val="2303"/>
              </a:lnSpc>
              <a:spcBef>
                <a:spcPct val="0"/>
              </a:spcBef>
            </a:pPr>
            <a:r>
              <a:rPr lang="en-US" sz="2112">
                <a:solidFill>
                  <a:srgbClr val="000000"/>
                </a:solidFill>
                <a:latin typeface="Garet"/>
                <a:ea typeface="Garet"/>
                <a:cs typeface="Garet"/>
                <a:sym typeface="Garet"/>
              </a:rPr>
              <a:t>VISUALIZADOR </a:t>
            </a:r>
          </a:p>
          <a:p>
            <a:pPr algn="ctr">
              <a:lnSpc>
                <a:spcPts val="2303"/>
              </a:lnSpc>
              <a:spcBef>
                <a:spcPct val="0"/>
              </a:spcBef>
            </a:pPr>
            <a:r>
              <a:rPr lang="en-US" sz="2112">
                <a:solidFill>
                  <a:srgbClr val="000000"/>
                </a:solidFill>
                <a:latin typeface="Garet"/>
                <a:ea typeface="Garet"/>
                <a:cs typeface="Garet"/>
                <a:sym typeface="Garet"/>
              </a:rPr>
              <a:t>SCOUT 3 PLANOS Localizador SAGITAL</a:t>
            </a:r>
          </a:p>
        </p:txBody>
      </p:sp>
      <p:sp>
        <p:nvSpPr>
          <p:cNvPr id="14" name="TextBox 14"/>
          <p:cNvSpPr txBox="1"/>
          <p:nvPr/>
        </p:nvSpPr>
        <p:spPr>
          <a:xfrm>
            <a:off x="6669390" y="8805663"/>
            <a:ext cx="3464719" cy="943374"/>
          </a:xfrm>
          <a:prstGeom prst="rect">
            <a:avLst/>
          </a:prstGeom>
        </p:spPr>
        <p:txBody>
          <a:bodyPr lIns="0" tIns="0" rIns="0" bIns="0" rtlCol="0" anchor="t">
            <a:spAutoFit/>
          </a:bodyPr>
          <a:lstStyle/>
          <a:p>
            <a:pPr algn="ctr">
              <a:lnSpc>
                <a:spcPts val="3747"/>
              </a:lnSpc>
              <a:spcBef>
                <a:spcPct val="0"/>
              </a:spcBef>
            </a:pPr>
            <a:r>
              <a:rPr lang="en-US" sz="3437">
                <a:solidFill>
                  <a:srgbClr val="000000"/>
                </a:solidFill>
                <a:latin typeface="Garet"/>
                <a:ea typeface="Garet"/>
                <a:cs typeface="Garet"/>
                <a:sym typeface="Garet"/>
              </a:rPr>
              <a:t>SAGITAL STIR</a:t>
            </a:r>
          </a:p>
          <a:p>
            <a:pPr algn="ctr">
              <a:lnSpc>
                <a:spcPts val="3747"/>
              </a:lnSpc>
              <a:spcBef>
                <a:spcPct val="0"/>
              </a:spcBef>
            </a:pPr>
            <a:r>
              <a:rPr lang="en-US" sz="3437">
                <a:solidFill>
                  <a:srgbClr val="000000"/>
                </a:solidFill>
                <a:latin typeface="Garet"/>
                <a:ea typeface="Garet"/>
                <a:cs typeface="Garet"/>
                <a:sym typeface="Garet"/>
              </a:rPr>
              <a:t>CORONAL STIR </a:t>
            </a:r>
          </a:p>
        </p:txBody>
      </p:sp>
      <p:sp>
        <p:nvSpPr>
          <p:cNvPr id="15" name="TextBox 15"/>
          <p:cNvSpPr txBox="1"/>
          <p:nvPr/>
        </p:nvSpPr>
        <p:spPr>
          <a:xfrm>
            <a:off x="12307119" y="8572300"/>
            <a:ext cx="2367062" cy="1410099"/>
          </a:xfrm>
          <a:prstGeom prst="rect">
            <a:avLst/>
          </a:prstGeom>
        </p:spPr>
        <p:txBody>
          <a:bodyPr lIns="0" tIns="0" rIns="0" bIns="0" rtlCol="0" anchor="t">
            <a:spAutoFit/>
          </a:bodyPr>
          <a:lstStyle/>
          <a:p>
            <a:pPr algn="ctr">
              <a:lnSpc>
                <a:spcPts val="3747"/>
              </a:lnSpc>
              <a:spcBef>
                <a:spcPct val="0"/>
              </a:spcBef>
            </a:pPr>
            <a:r>
              <a:rPr lang="en-US" sz="3437">
                <a:solidFill>
                  <a:srgbClr val="000000"/>
                </a:solidFill>
                <a:latin typeface="Garet"/>
                <a:ea typeface="Garet"/>
                <a:cs typeface="Garet"/>
                <a:sym typeface="Garet"/>
              </a:rPr>
              <a:t>AXIAL STIR</a:t>
            </a:r>
          </a:p>
          <a:p>
            <a:pPr algn="ctr">
              <a:lnSpc>
                <a:spcPts val="3747"/>
              </a:lnSpc>
              <a:spcBef>
                <a:spcPct val="0"/>
              </a:spcBef>
            </a:pPr>
            <a:r>
              <a:rPr lang="en-US" sz="3437">
                <a:solidFill>
                  <a:srgbClr val="000000"/>
                </a:solidFill>
                <a:latin typeface="Garet"/>
                <a:ea typeface="Garet"/>
                <a:cs typeface="Garet"/>
                <a:sym typeface="Garet"/>
              </a:rPr>
              <a:t>AXIAL T2</a:t>
            </a:r>
          </a:p>
          <a:p>
            <a:pPr algn="ctr">
              <a:lnSpc>
                <a:spcPts val="3747"/>
              </a:lnSpc>
              <a:spcBef>
                <a:spcPct val="0"/>
              </a:spcBef>
            </a:pPr>
            <a:r>
              <a:rPr lang="en-US" sz="3437">
                <a:solidFill>
                  <a:srgbClr val="000000"/>
                </a:solidFill>
                <a:latin typeface="Garet"/>
                <a:ea typeface="Garet"/>
                <a:cs typeface="Garet"/>
                <a:sym typeface="Garet"/>
              </a:rPr>
              <a:t>AXIAL T1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9145" y="5942121"/>
            <a:ext cx="2531021" cy="2229214"/>
          </a:xfrm>
          <a:custGeom>
            <a:avLst/>
            <a:gdLst/>
            <a:ahLst/>
            <a:cxnLst/>
            <a:rect l="l" t="t" r="r" b="b"/>
            <a:pathLst>
              <a:path w="2531021" h="2229214">
                <a:moveTo>
                  <a:pt x="0" y="0"/>
                </a:moveTo>
                <a:lnTo>
                  <a:pt x="2531020" y="0"/>
                </a:lnTo>
                <a:lnTo>
                  <a:pt x="2531020" y="2229214"/>
                </a:lnTo>
                <a:lnTo>
                  <a:pt x="0" y="2229214"/>
                </a:lnTo>
                <a:lnTo>
                  <a:pt x="0" y="0"/>
                </a:lnTo>
                <a:close/>
              </a:path>
            </a:pathLst>
          </a:custGeom>
          <a:blipFill>
            <a:blip r:embed="rId2"/>
            <a:stretch>
              <a:fillRect l="-8864" r="-8864"/>
            </a:stretch>
          </a:blipFill>
        </p:spPr>
      </p:sp>
      <p:grpSp>
        <p:nvGrpSpPr>
          <p:cNvPr id="3" name="Group 3"/>
          <p:cNvGrpSpPr/>
          <p:nvPr/>
        </p:nvGrpSpPr>
        <p:grpSpPr>
          <a:xfrm>
            <a:off x="16724843" y="-534836"/>
            <a:ext cx="1563157" cy="10858576"/>
            <a:chOff x="0" y="0"/>
            <a:chExt cx="411696" cy="2859872"/>
          </a:xfrm>
        </p:grpSpPr>
        <p:sp>
          <p:nvSpPr>
            <p:cNvPr id="4" name="Freeform 4"/>
            <p:cNvSpPr/>
            <p:nvPr/>
          </p:nvSpPr>
          <p:spPr>
            <a:xfrm>
              <a:off x="0" y="0"/>
              <a:ext cx="411696" cy="2859872"/>
            </a:xfrm>
            <a:custGeom>
              <a:avLst/>
              <a:gdLst/>
              <a:ahLst/>
              <a:cxnLst/>
              <a:rect l="l" t="t" r="r" b="b"/>
              <a:pathLst>
                <a:path w="411696" h="2859872">
                  <a:moveTo>
                    <a:pt x="0" y="0"/>
                  </a:moveTo>
                  <a:lnTo>
                    <a:pt x="411696" y="0"/>
                  </a:lnTo>
                  <a:lnTo>
                    <a:pt x="411696" y="2859872"/>
                  </a:lnTo>
                  <a:lnTo>
                    <a:pt x="0" y="2859872"/>
                  </a:lnTo>
                  <a:close/>
                </a:path>
              </a:pathLst>
            </a:custGeom>
            <a:solidFill>
              <a:srgbClr val="749F6B"/>
            </a:solidFill>
          </p:spPr>
        </p:sp>
        <p:sp>
          <p:nvSpPr>
            <p:cNvPr id="5" name="TextBox 5"/>
            <p:cNvSpPr txBox="1"/>
            <p:nvPr/>
          </p:nvSpPr>
          <p:spPr>
            <a:xfrm>
              <a:off x="0" y="-38100"/>
              <a:ext cx="411696" cy="2897972"/>
            </a:xfrm>
            <a:prstGeom prst="rect">
              <a:avLst/>
            </a:prstGeom>
          </p:spPr>
          <p:txBody>
            <a:bodyPr lIns="50800" tIns="50800" rIns="50800" bIns="50800" rtlCol="0" anchor="ctr"/>
            <a:lstStyle/>
            <a:p>
              <a:pPr algn="ctr">
                <a:lnSpc>
                  <a:spcPts val="2799"/>
                </a:lnSpc>
              </a:pPr>
              <a:endParaRPr/>
            </a:p>
          </p:txBody>
        </p:sp>
      </p:grpSp>
      <p:grpSp>
        <p:nvGrpSpPr>
          <p:cNvPr id="6" name="Group 6"/>
          <p:cNvGrpSpPr>
            <a:grpSpLocks noChangeAspect="1"/>
          </p:cNvGrpSpPr>
          <p:nvPr/>
        </p:nvGrpSpPr>
        <p:grpSpPr>
          <a:xfrm>
            <a:off x="10061171" y="255176"/>
            <a:ext cx="6682722" cy="9675143"/>
            <a:chOff x="0" y="0"/>
            <a:chExt cx="4013200" cy="5810250"/>
          </a:xfrm>
        </p:grpSpPr>
        <p:sp>
          <p:nvSpPr>
            <p:cNvPr id="7" name="Freeform 7"/>
            <p:cNvSpPr/>
            <p:nvPr/>
          </p:nvSpPr>
          <p:spPr>
            <a:xfrm>
              <a:off x="270510" y="270510"/>
              <a:ext cx="3473450" cy="5269230"/>
            </a:xfrm>
            <a:custGeom>
              <a:avLst/>
              <a:gdLst/>
              <a:ahLst/>
              <a:cxnLst/>
              <a:rect l="l" t="t" r="r" b="b"/>
              <a:pathLst>
                <a:path w="3473450" h="5269230">
                  <a:moveTo>
                    <a:pt x="0" y="0"/>
                  </a:moveTo>
                  <a:lnTo>
                    <a:pt x="3473450" y="0"/>
                  </a:lnTo>
                  <a:lnTo>
                    <a:pt x="3473450" y="5269230"/>
                  </a:lnTo>
                  <a:lnTo>
                    <a:pt x="0" y="5269230"/>
                  </a:lnTo>
                  <a:close/>
                </a:path>
              </a:pathLst>
            </a:custGeom>
            <a:blipFill>
              <a:blip r:embed="rId3"/>
              <a:stretch>
                <a:fillRect l="-11854" t="-5760" r="-2634" b="-984"/>
              </a:stretch>
            </a:blipFill>
          </p:spPr>
        </p:sp>
      </p:grpSp>
      <p:grpSp>
        <p:nvGrpSpPr>
          <p:cNvPr id="8" name="Group 8"/>
          <p:cNvGrpSpPr>
            <a:grpSpLocks noChangeAspect="1"/>
          </p:cNvGrpSpPr>
          <p:nvPr/>
        </p:nvGrpSpPr>
        <p:grpSpPr>
          <a:xfrm>
            <a:off x="4271876" y="3230880"/>
            <a:ext cx="6027420" cy="6027420"/>
            <a:chOff x="0" y="0"/>
            <a:chExt cx="13716000" cy="13716000"/>
          </a:xfrm>
        </p:grpSpPr>
        <p:sp>
          <p:nvSpPr>
            <p:cNvPr id="9" name="Freeform 9"/>
            <p:cNvSpPr/>
            <p:nvPr/>
          </p:nvSpPr>
          <p:spPr>
            <a:xfrm>
              <a:off x="0" y="0"/>
              <a:ext cx="13716000" cy="13716000"/>
            </a:xfrm>
            <a:custGeom>
              <a:avLst/>
              <a:gdLst/>
              <a:ahLst/>
              <a:cxnLst/>
              <a:rect l="l" t="t" r="r" b="b"/>
              <a:pathLst>
                <a:path w="13716000" h="13716000">
                  <a:moveTo>
                    <a:pt x="13716000" y="13716000"/>
                  </a:moveTo>
                  <a:lnTo>
                    <a:pt x="0" y="13716000"/>
                  </a:lnTo>
                  <a:lnTo>
                    <a:pt x="0" y="0"/>
                  </a:lnTo>
                  <a:lnTo>
                    <a:pt x="13716000" y="0"/>
                  </a:lnTo>
                  <a:lnTo>
                    <a:pt x="13716000" y="13716000"/>
                  </a:lnTo>
                  <a:close/>
                </a:path>
              </a:pathLst>
            </a:custGeom>
            <a:blipFill>
              <a:blip r:embed="rId4"/>
              <a:stretch>
                <a:fillRect/>
              </a:stretch>
            </a:blipFill>
          </p:spPr>
        </p:sp>
        <p:sp>
          <p:nvSpPr>
            <p:cNvPr id="10" name="Freeform 10"/>
            <p:cNvSpPr/>
            <p:nvPr/>
          </p:nvSpPr>
          <p:spPr>
            <a:xfrm>
              <a:off x="223520" y="12700"/>
              <a:ext cx="6451600" cy="8529320"/>
            </a:xfrm>
            <a:custGeom>
              <a:avLst/>
              <a:gdLst/>
              <a:ahLst/>
              <a:cxnLst/>
              <a:rect l="l" t="t" r="r" b="b"/>
              <a:pathLst>
                <a:path w="6451600" h="8529320">
                  <a:moveTo>
                    <a:pt x="6451600" y="8529320"/>
                  </a:moveTo>
                  <a:lnTo>
                    <a:pt x="0" y="8529320"/>
                  </a:lnTo>
                  <a:lnTo>
                    <a:pt x="0" y="0"/>
                  </a:lnTo>
                  <a:lnTo>
                    <a:pt x="6451600" y="0"/>
                  </a:lnTo>
                  <a:lnTo>
                    <a:pt x="6451600" y="8529320"/>
                  </a:lnTo>
                  <a:close/>
                </a:path>
              </a:pathLst>
            </a:custGeom>
            <a:blipFill>
              <a:blip r:embed="rId5"/>
              <a:stretch>
                <a:fillRect l="-217146" r="-55794"/>
              </a:stretch>
            </a:blipFill>
          </p:spPr>
        </p:sp>
        <p:sp>
          <p:nvSpPr>
            <p:cNvPr id="11" name="Freeform 11"/>
            <p:cNvSpPr/>
            <p:nvPr/>
          </p:nvSpPr>
          <p:spPr>
            <a:xfrm>
              <a:off x="223520" y="8944610"/>
              <a:ext cx="6451600" cy="4752340"/>
            </a:xfrm>
            <a:custGeom>
              <a:avLst/>
              <a:gdLst/>
              <a:ahLst/>
              <a:cxnLst/>
              <a:rect l="l" t="t" r="r" b="b"/>
              <a:pathLst>
                <a:path w="6451600" h="4752340">
                  <a:moveTo>
                    <a:pt x="6451600" y="4752340"/>
                  </a:moveTo>
                  <a:lnTo>
                    <a:pt x="0" y="4752340"/>
                  </a:lnTo>
                  <a:lnTo>
                    <a:pt x="0" y="0"/>
                  </a:lnTo>
                  <a:lnTo>
                    <a:pt x="6451600" y="0"/>
                  </a:lnTo>
                  <a:lnTo>
                    <a:pt x="6451600" y="4752340"/>
                  </a:lnTo>
                  <a:close/>
                </a:path>
              </a:pathLst>
            </a:custGeom>
            <a:blipFill>
              <a:blip r:embed="rId6"/>
              <a:stretch>
                <a:fillRect l="-9206" r="-9206"/>
              </a:stretch>
            </a:blipFill>
          </p:spPr>
        </p:sp>
        <p:sp>
          <p:nvSpPr>
            <p:cNvPr id="12" name="Freeform 12"/>
            <p:cNvSpPr/>
            <p:nvPr/>
          </p:nvSpPr>
          <p:spPr>
            <a:xfrm>
              <a:off x="7047230" y="0"/>
              <a:ext cx="6451600" cy="4653280"/>
            </a:xfrm>
            <a:custGeom>
              <a:avLst/>
              <a:gdLst/>
              <a:ahLst/>
              <a:cxnLst/>
              <a:rect l="l" t="t" r="r" b="b"/>
              <a:pathLst>
                <a:path w="6451600" h="4653280">
                  <a:moveTo>
                    <a:pt x="6451600" y="4653280"/>
                  </a:moveTo>
                  <a:lnTo>
                    <a:pt x="0" y="4653280"/>
                  </a:lnTo>
                  <a:lnTo>
                    <a:pt x="0" y="0"/>
                  </a:lnTo>
                  <a:lnTo>
                    <a:pt x="6451600" y="0"/>
                  </a:lnTo>
                  <a:lnTo>
                    <a:pt x="6451600" y="4653280"/>
                  </a:lnTo>
                  <a:close/>
                </a:path>
              </a:pathLst>
            </a:custGeom>
            <a:blipFill>
              <a:blip r:embed="rId7"/>
              <a:stretch>
                <a:fillRect t="-42430" b="-42430"/>
              </a:stretch>
            </a:blipFill>
          </p:spPr>
        </p:sp>
        <p:sp>
          <p:nvSpPr>
            <p:cNvPr id="13" name="Freeform 13"/>
            <p:cNvSpPr/>
            <p:nvPr/>
          </p:nvSpPr>
          <p:spPr>
            <a:xfrm>
              <a:off x="7047230" y="4959350"/>
              <a:ext cx="6451600" cy="8756650"/>
            </a:xfrm>
            <a:custGeom>
              <a:avLst/>
              <a:gdLst/>
              <a:ahLst/>
              <a:cxnLst/>
              <a:rect l="l" t="t" r="r" b="b"/>
              <a:pathLst>
                <a:path w="6451600" h="8756650">
                  <a:moveTo>
                    <a:pt x="6451600" y="8756650"/>
                  </a:moveTo>
                  <a:lnTo>
                    <a:pt x="0" y="8756650"/>
                  </a:lnTo>
                  <a:lnTo>
                    <a:pt x="0" y="0"/>
                  </a:lnTo>
                  <a:lnTo>
                    <a:pt x="6451600" y="0"/>
                  </a:lnTo>
                  <a:lnTo>
                    <a:pt x="6451600" y="8756650"/>
                  </a:lnTo>
                  <a:close/>
                </a:path>
              </a:pathLst>
            </a:custGeom>
            <a:blipFill>
              <a:blip r:embed="rId8"/>
              <a:stretch>
                <a:fillRect l="-898" r="-898"/>
              </a:stretch>
            </a:blipFill>
          </p:spPr>
        </p:sp>
      </p:grpSp>
      <p:sp>
        <p:nvSpPr>
          <p:cNvPr id="14" name="TextBox 14"/>
          <p:cNvSpPr txBox="1"/>
          <p:nvPr/>
        </p:nvSpPr>
        <p:spPr>
          <a:xfrm rot="-5400000">
            <a:off x="12388674" y="4278640"/>
            <a:ext cx="10107519" cy="480568"/>
          </a:xfrm>
          <a:prstGeom prst="rect">
            <a:avLst/>
          </a:prstGeom>
        </p:spPr>
        <p:txBody>
          <a:bodyPr lIns="0" tIns="0" rIns="0" bIns="0" rtlCol="0" anchor="t">
            <a:spAutoFit/>
          </a:bodyPr>
          <a:lstStyle/>
          <a:p>
            <a:pPr algn="l">
              <a:lnSpc>
                <a:spcPts val="3962"/>
              </a:lnSpc>
            </a:pPr>
            <a:r>
              <a:rPr lang="en-US" sz="2830" u="sng">
                <a:solidFill>
                  <a:srgbClr val="00132D"/>
                </a:solidFill>
                <a:latin typeface="Garet"/>
                <a:ea typeface="Garet"/>
                <a:cs typeface="Garet"/>
                <a:sym typeface="Garet"/>
              </a:rPr>
              <a:t>Descripción Técnica O-Scan Esaote Bajo Campo</a:t>
            </a:r>
          </a:p>
        </p:txBody>
      </p:sp>
      <p:sp>
        <p:nvSpPr>
          <p:cNvPr id="15" name="TextBox 15"/>
          <p:cNvSpPr txBox="1"/>
          <p:nvPr/>
        </p:nvSpPr>
        <p:spPr>
          <a:xfrm>
            <a:off x="337434" y="4241645"/>
            <a:ext cx="3934442" cy="1285511"/>
          </a:xfrm>
          <a:prstGeom prst="rect">
            <a:avLst/>
          </a:prstGeom>
        </p:spPr>
        <p:txBody>
          <a:bodyPr lIns="0" tIns="0" rIns="0" bIns="0" rtlCol="0" anchor="t">
            <a:spAutoFit/>
          </a:bodyPr>
          <a:lstStyle/>
          <a:p>
            <a:pPr algn="ctr">
              <a:lnSpc>
                <a:spcPts val="5128"/>
              </a:lnSpc>
            </a:pPr>
            <a:r>
              <a:rPr lang="en-US" sz="3663" u="sng">
                <a:solidFill>
                  <a:srgbClr val="00132D"/>
                </a:solidFill>
                <a:latin typeface="Garet"/>
                <a:ea typeface="Garet"/>
                <a:cs typeface="Garet"/>
                <a:sym typeface="Garet"/>
              </a:rPr>
              <a:t>Sala de Resonancia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CC0DF">
                <a:alpha val="100000"/>
              </a:srgbClr>
            </a:gs>
            <a:gs pos="100000">
              <a:srgbClr val="FFDE59">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4565380" y="0"/>
            <a:ext cx="13722620" cy="10287000"/>
          </a:xfrm>
          <a:custGeom>
            <a:avLst/>
            <a:gdLst/>
            <a:ahLst/>
            <a:cxnLst/>
            <a:rect l="l" t="t" r="r" b="b"/>
            <a:pathLst>
              <a:path w="13722620" h="10287000">
                <a:moveTo>
                  <a:pt x="0" y="0"/>
                </a:moveTo>
                <a:lnTo>
                  <a:pt x="13722620" y="0"/>
                </a:lnTo>
                <a:lnTo>
                  <a:pt x="13722620" y="10287000"/>
                </a:lnTo>
                <a:lnTo>
                  <a:pt x="0" y="10287000"/>
                </a:lnTo>
                <a:lnTo>
                  <a:pt x="0" y="0"/>
                </a:lnTo>
                <a:close/>
              </a:path>
            </a:pathLst>
          </a:custGeom>
          <a:blipFill>
            <a:blip r:embed="rId2">
              <a:alphaModFix amt="27000"/>
            </a:blip>
            <a:stretch>
              <a:fillRect/>
            </a:stretch>
          </a:blipFill>
        </p:spPr>
      </p:sp>
      <p:sp>
        <p:nvSpPr>
          <p:cNvPr id="3" name="TextBox 3"/>
          <p:cNvSpPr txBox="1"/>
          <p:nvPr/>
        </p:nvSpPr>
        <p:spPr>
          <a:xfrm>
            <a:off x="1028700" y="1095375"/>
            <a:ext cx="4957971" cy="896857"/>
          </a:xfrm>
          <a:prstGeom prst="rect">
            <a:avLst/>
          </a:prstGeom>
        </p:spPr>
        <p:txBody>
          <a:bodyPr lIns="0" tIns="0" rIns="0" bIns="0" rtlCol="0" anchor="t">
            <a:spAutoFit/>
          </a:bodyPr>
          <a:lstStyle/>
          <a:p>
            <a:pPr marL="0" lvl="0" indent="0" algn="ctr">
              <a:lnSpc>
                <a:spcPts val="7001"/>
              </a:lnSpc>
            </a:pPr>
            <a:r>
              <a:rPr lang="en-US" sz="6364" b="1">
                <a:solidFill>
                  <a:srgbClr val="000000"/>
                </a:solidFill>
                <a:latin typeface="Garet Bold"/>
                <a:ea typeface="Garet Bold"/>
                <a:cs typeface="Garet Bold"/>
                <a:sym typeface="Garet Bold"/>
              </a:rPr>
              <a:t>Conclusión</a:t>
            </a:r>
          </a:p>
        </p:txBody>
      </p:sp>
      <p:sp>
        <p:nvSpPr>
          <p:cNvPr id="4" name="TextBox 4"/>
          <p:cNvSpPr txBox="1"/>
          <p:nvPr/>
        </p:nvSpPr>
        <p:spPr>
          <a:xfrm>
            <a:off x="5572373" y="7914071"/>
            <a:ext cx="7309061" cy="1126897"/>
          </a:xfrm>
          <a:prstGeom prst="rect">
            <a:avLst/>
          </a:prstGeom>
        </p:spPr>
        <p:txBody>
          <a:bodyPr lIns="0" tIns="0" rIns="0" bIns="0" rtlCol="0" anchor="t">
            <a:spAutoFit/>
          </a:bodyPr>
          <a:lstStyle/>
          <a:p>
            <a:pPr marL="0" lvl="0" indent="0" algn="ctr">
              <a:lnSpc>
                <a:spcPts val="4532"/>
              </a:lnSpc>
            </a:pPr>
            <a:r>
              <a:rPr lang="en-US" sz="3237" b="1">
                <a:solidFill>
                  <a:srgbClr val="000000"/>
                </a:solidFill>
                <a:latin typeface="Garet Bold"/>
                <a:ea typeface="Garet Bold"/>
                <a:cs typeface="Garet Bold"/>
                <a:sym typeface="Garet Bold"/>
              </a:rPr>
              <a:t>Lic. Karen Lacunza</a:t>
            </a:r>
          </a:p>
          <a:p>
            <a:pPr marL="0" lvl="0" indent="0" algn="ctr">
              <a:lnSpc>
                <a:spcPts val="4532"/>
              </a:lnSpc>
            </a:pPr>
            <a:r>
              <a:rPr lang="en-US" sz="3237" b="1">
                <a:solidFill>
                  <a:srgbClr val="000000"/>
                </a:solidFill>
                <a:latin typeface="Garet Bold"/>
                <a:ea typeface="Garet Bold"/>
                <a:cs typeface="Garet Bold"/>
                <a:sym typeface="Garet Bold"/>
              </a:rPr>
              <a:t>karenlacunza@gmail.com</a:t>
            </a:r>
          </a:p>
        </p:txBody>
      </p:sp>
      <p:sp>
        <p:nvSpPr>
          <p:cNvPr id="5" name="TextBox 5"/>
          <p:cNvSpPr txBox="1"/>
          <p:nvPr/>
        </p:nvSpPr>
        <p:spPr>
          <a:xfrm>
            <a:off x="731377" y="2946668"/>
            <a:ext cx="16991054" cy="4727341"/>
          </a:xfrm>
          <a:prstGeom prst="rect">
            <a:avLst/>
          </a:prstGeom>
        </p:spPr>
        <p:txBody>
          <a:bodyPr lIns="0" tIns="0" rIns="0" bIns="0" rtlCol="0" anchor="t">
            <a:spAutoFit/>
          </a:bodyPr>
          <a:lstStyle/>
          <a:p>
            <a:pPr algn="l">
              <a:lnSpc>
                <a:spcPts val="4688"/>
              </a:lnSpc>
            </a:pPr>
            <a:r>
              <a:rPr lang="en-US" sz="4301" b="1">
                <a:solidFill>
                  <a:srgbClr val="000000"/>
                </a:solidFill>
                <a:latin typeface="Garet Bold"/>
                <a:ea typeface="Garet Bold"/>
                <a:cs typeface="Garet Bold"/>
                <a:sym typeface="Garet Bold"/>
              </a:rPr>
              <a:t> La resonancia magnética es una tecnología de diagnóstico médico increíblemente poderosa, pero su eficacia depende en gran medida de la habilidad y conocimiento del operador.</a:t>
            </a:r>
          </a:p>
          <a:p>
            <a:pPr algn="l">
              <a:lnSpc>
                <a:spcPts val="4688"/>
              </a:lnSpc>
            </a:pPr>
            <a:endParaRPr lang="en-US" sz="4301" b="1">
              <a:solidFill>
                <a:srgbClr val="000000"/>
              </a:solidFill>
              <a:latin typeface="Garet Bold"/>
              <a:ea typeface="Garet Bold"/>
              <a:cs typeface="Garet Bold"/>
              <a:sym typeface="Garet Bold"/>
            </a:endParaRPr>
          </a:p>
          <a:p>
            <a:pPr algn="l">
              <a:lnSpc>
                <a:spcPts val="4688"/>
              </a:lnSpc>
              <a:spcBef>
                <a:spcPct val="0"/>
              </a:spcBef>
            </a:pPr>
            <a:r>
              <a:rPr lang="en-US" sz="4301" b="1">
                <a:solidFill>
                  <a:srgbClr val="000000"/>
                </a:solidFill>
                <a:latin typeface="Garet Bold"/>
                <a:ea typeface="Garet Bold"/>
                <a:cs typeface="Garet Bold"/>
                <a:sym typeface="Garet Bold"/>
              </a:rPr>
              <a:t>La importancia de conocer nuestras herramientas de trabajo y comprender sus limitaciones, nos enseña a optimizar nuestro trabajo.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24843" y="-534836"/>
            <a:ext cx="1563157" cy="10858576"/>
            <a:chOff x="0" y="0"/>
            <a:chExt cx="411696" cy="2859872"/>
          </a:xfrm>
        </p:grpSpPr>
        <p:sp>
          <p:nvSpPr>
            <p:cNvPr id="3" name="Freeform 3"/>
            <p:cNvSpPr/>
            <p:nvPr/>
          </p:nvSpPr>
          <p:spPr>
            <a:xfrm>
              <a:off x="0" y="0"/>
              <a:ext cx="411696" cy="2859872"/>
            </a:xfrm>
            <a:custGeom>
              <a:avLst/>
              <a:gdLst/>
              <a:ahLst/>
              <a:cxnLst/>
              <a:rect l="l" t="t" r="r" b="b"/>
              <a:pathLst>
                <a:path w="411696" h="2859872">
                  <a:moveTo>
                    <a:pt x="0" y="0"/>
                  </a:moveTo>
                  <a:lnTo>
                    <a:pt x="411696" y="0"/>
                  </a:lnTo>
                  <a:lnTo>
                    <a:pt x="411696" y="2859872"/>
                  </a:lnTo>
                  <a:lnTo>
                    <a:pt x="0" y="2859872"/>
                  </a:lnTo>
                  <a:close/>
                </a:path>
              </a:pathLst>
            </a:custGeom>
            <a:solidFill>
              <a:srgbClr val="749F6B"/>
            </a:solidFill>
          </p:spPr>
        </p:sp>
        <p:sp>
          <p:nvSpPr>
            <p:cNvPr id="4" name="TextBox 4"/>
            <p:cNvSpPr txBox="1"/>
            <p:nvPr/>
          </p:nvSpPr>
          <p:spPr>
            <a:xfrm>
              <a:off x="0" y="-38100"/>
              <a:ext cx="411696" cy="2897972"/>
            </a:xfrm>
            <a:prstGeom prst="rect">
              <a:avLst/>
            </a:prstGeom>
          </p:spPr>
          <p:txBody>
            <a:bodyPr lIns="50800" tIns="50800" rIns="50800" bIns="50800" rtlCol="0" anchor="ctr"/>
            <a:lstStyle/>
            <a:p>
              <a:pPr algn="ctr">
                <a:lnSpc>
                  <a:spcPts val="2799"/>
                </a:lnSpc>
              </a:pPr>
              <a:endParaRPr/>
            </a:p>
          </p:txBody>
        </p:sp>
      </p:grpSp>
      <p:sp>
        <p:nvSpPr>
          <p:cNvPr id="5" name="Freeform 5"/>
          <p:cNvSpPr/>
          <p:nvPr/>
        </p:nvSpPr>
        <p:spPr>
          <a:xfrm>
            <a:off x="1028700" y="2217007"/>
            <a:ext cx="5698606" cy="4273954"/>
          </a:xfrm>
          <a:custGeom>
            <a:avLst/>
            <a:gdLst/>
            <a:ahLst/>
            <a:cxnLst/>
            <a:rect l="l" t="t" r="r" b="b"/>
            <a:pathLst>
              <a:path w="5698606" h="4273954">
                <a:moveTo>
                  <a:pt x="0" y="0"/>
                </a:moveTo>
                <a:lnTo>
                  <a:pt x="5698606" y="0"/>
                </a:lnTo>
                <a:lnTo>
                  <a:pt x="5698606" y="4273954"/>
                </a:lnTo>
                <a:lnTo>
                  <a:pt x="0" y="4273954"/>
                </a:lnTo>
                <a:lnTo>
                  <a:pt x="0" y="0"/>
                </a:lnTo>
                <a:close/>
              </a:path>
            </a:pathLst>
          </a:custGeom>
          <a:blipFill>
            <a:blip r:embed="rId2"/>
            <a:stretch>
              <a:fillRect/>
            </a:stretch>
          </a:blipFill>
        </p:spPr>
      </p:sp>
      <p:sp>
        <p:nvSpPr>
          <p:cNvPr id="6" name="Freeform 6"/>
          <p:cNvSpPr/>
          <p:nvPr/>
        </p:nvSpPr>
        <p:spPr>
          <a:xfrm>
            <a:off x="6727306" y="2217007"/>
            <a:ext cx="5698606" cy="4273954"/>
          </a:xfrm>
          <a:custGeom>
            <a:avLst/>
            <a:gdLst/>
            <a:ahLst/>
            <a:cxnLst/>
            <a:rect l="l" t="t" r="r" b="b"/>
            <a:pathLst>
              <a:path w="5698606" h="4273954">
                <a:moveTo>
                  <a:pt x="0" y="0"/>
                </a:moveTo>
                <a:lnTo>
                  <a:pt x="5698606" y="0"/>
                </a:lnTo>
                <a:lnTo>
                  <a:pt x="5698606" y="4273954"/>
                </a:lnTo>
                <a:lnTo>
                  <a:pt x="0" y="4273954"/>
                </a:lnTo>
                <a:lnTo>
                  <a:pt x="0" y="0"/>
                </a:lnTo>
                <a:close/>
              </a:path>
            </a:pathLst>
          </a:custGeom>
          <a:blipFill>
            <a:blip r:embed="rId3"/>
            <a:stretch>
              <a:fillRect/>
            </a:stretch>
          </a:blipFill>
        </p:spPr>
      </p:sp>
      <p:sp>
        <p:nvSpPr>
          <p:cNvPr id="7" name="Freeform 7"/>
          <p:cNvSpPr/>
          <p:nvPr/>
        </p:nvSpPr>
        <p:spPr>
          <a:xfrm>
            <a:off x="1982214" y="6013864"/>
            <a:ext cx="4745092" cy="3558819"/>
          </a:xfrm>
          <a:custGeom>
            <a:avLst/>
            <a:gdLst/>
            <a:ahLst/>
            <a:cxnLst/>
            <a:rect l="l" t="t" r="r" b="b"/>
            <a:pathLst>
              <a:path w="4745092" h="3558819">
                <a:moveTo>
                  <a:pt x="0" y="0"/>
                </a:moveTo>
                <a:lnTo>
                  <a:pt x="4745092" y="0"/>
                </a:lnTo>
                <a:lnTo>
                  <a:pt x="4745092" y="3558819"/>
                </a:lnTo>
                <a:lnTo>
                  <a:pt x="0" y="3558819"/>
                </a:lnTo>
                <a:lnTo>
                  <a:pt x="0" y="0"/>
                </a:lnTo>
                <a:close/>
              </a:path>
            </a:pathLst>
          </a:custGeom>
          <a:blipFill>
            <a:blip r:embed="rId4"/>
            <a:stretch>
              <a:fillRect/>
            </a:stretch>
          </a:blipFill>
        </p:spPr>
      </p:sp>
      <p:sp>
        <p:nvSpPr>
          <p:cNvPr id="8" name="Freeform 8"/>
          <p:cNvSpPr/>
          <p:nvPr/>
        </p:nvSpPr>
        <p:spPr>
          <a:xfrm>
            <a:off x="7011894" y="6013864"/>
            <a:ext cx="4745092" cy="3558819"/>
          </a:xfrm>
          <a:custGeom>
            <a:avLst/>
            <a:gdLst/>
            <a:ahLst/>
            <a:cxnLst/>
            <a:rect l="l" t="t" r="r" b="b"/>
            <a:pathLst>
              <a:path w="4745092" h="3558819">
                <a:moveTo>
                  <a:pt x="0" y="0"/>
                </a:moveTo>
                <a:lnTo>
                  <a:pt x="4745093" y="0"/>
                </a:lnTo>
                <a:lnTo>
                  <a:pt x="4745093" y="3558819"/>
                </a:lnTo>
                <a:lnTo>
                  <a:pt x="0" y="3558819"/>
                </a:lnTo>
                <a:lnTo>
                  <a:pt x="0" y="0"/>
                </a:lnTo>
                <a:close/>
              </a:path>
            </a:pathLst>
          </a:custGeom>
          <a:blipFill>
            <a:blip r:embed="rId5"/>
            <a:stretch>
              <a:fillRect/>
            </a:stretch>
          </a:blipFill>
        </p:spPr>
      </p:sp>
      <p:sp>
        <p:nvSpPr>
          <p:cNvPr id="9" name="Freeform 9"/>
          <p:cNvSpPr/>
          <p:nvPr/>
        </p:nvSpPr>
        <p:spPr>
          <a:xfrm>
            <a:off x="12976615" y="3910762"/>
            <a:ext cx="3197523" cy="3197523"/>
          </a:xfrm>
          <a:custGeom>
            <a:avLst/>
            <a:gdLst/>
            <a:ahLst/>
            <a:cxnLst/>
            <a:rect l="l" t="t" r="r" b="b"/>
            <a:pathLst>
              <a:path w="3197523" h="3197523">
                <a:moveTo>
                  <a:pt x="0" y="0"/>
                </a:moveTo>
                <a:lnTo>
                  <a:pt x="3197524" y="0"/>
                </a:lnTo>
                <a:lnTo>
                  <a:pt x="3197524" y="3197523"/>
                </a:lnTo>
                <a:lnTo>
                  <a:pt x="0" y="3197523"/>
                </a:lnTo>
                <a:lnTo>
                  <a:pt x="0" y="0"/>
                </a:lnTo>
                <a:close/>
              </a:path>
            </a:pathLst>
          </a:custGeom>
          <a:blipFill>
            <a:blip r:embed="rId6"/>
            <a:stretch>
              <a:fillRect/>
            </a:stretch>
          </a:blipFill>
        </p:spPr>
      </p:sp>
      <p:sp>
        <p:nvSpPr>
          <p:cNvPr id="10" name="TextBox 10"/>
          <p:cNvSpPr txBox="1"/>
          <p:nvPr/>
        </p:nvSpPr>
        <p:spPr>
          <a:xfrm rot="-5400000">
            <a:off x="12388674" y="4278640"/>
            <a:ext cx="10107519" cy="480568"/>
          </a:xfrm>
          <a:prstGeom prst="rect">
            <a:avLst/>
          </a:prstGeom>
        </p:spPr>
        <p:txBody>
          <a:bodyPr lIns="0" tIns="0" rIns="0" bIns="0" rtlCol="0" anchor="t">
            <a:spAutoFit/>
          </a:bodyPr>
          <a:lstStyle/>
          <a:p>
            <a:pPr algn="l">
              <a:lnSpc>
                <a:spcPts val="3962"/>
              </a:lnSpc>
            </a:pPr>
            <a:r>
              <a:rPr lang="en-US" sz="2830" u="sng">
                <a:solidFill>
                  <a:srgbClr val="00132D"/>
                </a:solidFill>
                <a:latin typeface="Garet"/>
                <a:ea typeface="Garet"/>
                <a:cs typeface="Garet"/>
                <a:sym typeface="Garet"/>
              </a:rPr>
              <a:t>Descripción Técnica O-Scan Esaote Bajo Campo</a:t>
            </a:r>
          </a:p>
        </p:txBody>
      </p:sp>
      <p:sp>
        <p:nvSpPr>
          <p:cNvPr id="11" name="TextBox 11"/>
          <p:cNvSpPr txBox="1"/>
          <p:nvPr/>
        </p:nvSpPr>
        <p:spPr>
          <a:xfrm>
            <a:off x="4354760" y="347844"/>
            <a:ext cx="3934442" cy="1285511"/>
          </a:xfrm>
          <a:prstGeom prst="rect">
            <a:avLst/>
          </a:prstGeom>
        </p:spPr>
        <p:txBody>
          <a:bodyPr lIns="0" tIns="0" rIns="0" bIns="0" rtlCol="0" anchor="t">
            <a:spAutoFit/>
          </a:bodyPr>
          <a:lstStyle/>
          <a:p>
            <a:pPr algn="ctr">
              <a:lnSpc>
                <a:spcPts val="5128"/>
              </a:lnSpc>
            </a:pPr>
            <a:r>
              <a:rPr lang="en-US" sz="3663" u="sng">
                <a:solidFill>
                  <a:srgbClr val="00132D"/>
                </a:solidFill>
                <a:latin typeface="Garet"/>
                <a:ea typeface="Garet"/>
                <a:cs typeface="Garet"/>
                <a:sym typeface="Garet"/>
              </a:rPr>
              <a:t>Sala de Resonancia </a:t>
            </a:r>
          </a:p>
        </p:txBody>
      </p:sp>
      <p:sp>
        <p:nvSpPr>
          <p:cNvPr id="12" name="TextBox 12"/>
          <p:cNvSpPr txBox="1"/>
          <p:nvPr/>
        </p:nvSpPr>
        <p:spPr>
          <a:xfrm>
            <a:off x="11986516" y="7736123"/>
            <a:ext cx="4508798" cy="1047750"/>
          </a:xfrm>
          <a:prstGeom prst="rect">
            <a:avLst/>
          </a:prstGeom>
        </p:spPr>
        <p:txBody>
          <a:bodyPr lIns="0" tIns="0" rIns="0" bIns="0" rtlCol="0" anchor="t">
            <a:spAutoFit/>
          </a:bodyPr>
          <a:lstStyle/>
          <a:p>
            <a:pPr algn="ctr">
              <a:lnSpc>
                <a:spcPts val="4200"/>
              </a:lnSpc>
              <a:spcBef>
                <a:spcPct val="0"/>
              </a:spcBef>
            </a:pPr>
            <a:r>
              <a:rPr lang="en-US" sz="3000">
                <a:solidFill>
                  <a:srgbClr val="00132D"/>
                </a:solidFill>
                <a:latin typeface="Garet"/>
                <a:ea typeface="Garet"/>
                <a:cs typeface="Garet"/>
                <a:sym typeface="Garet"/>
              </a:rPr>
              <a:t>Modelo esaote C- scan</a:t>
            </a:r>
          </a:p>
          <a:p>
            <a:pPr algn="ctr">
              <a:lnSpc>
                <a:spcPts val="4200"/>
              </a:lnSpc>
              <a:spcBef>
                <a:spcPct val="0"/>
              </a:spcBef>
            </a:pPr>
            <a:r>
              <a:rPr lang="en-US" sz="3000">
                <a:solidFill>
                  <a:srgbClr val="00132D"/>
                </a:solidFill>
                <a:latin typeface="Garet"/>
                <a:ea typeface="Garet"/>
                <a:cs typeface="Garet"/>
                <a:sym typeface="Garet"/>
              </a:rPr>
              <a:t>O.2 T. Fabricado 2008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860442" y="3232633"/>
            <a:ext cx="10287000" cy="3821734"/>
            <a:chOff x="0" y="0"/>
            <a:chExt cx="2709333" cy="1006547"/>
          </a:xfrm>
        </p:grpSpPr>
        <p:sp>
          <p:nvSpPr>
            <p:cNvPr id="3" name="Freeform 3"/>
            <p:cNvSpPr/>
            <p:nvPr/>
          </p:nvSpPr>
          <p:spPr>
            <a:xfrm>
              <a:off x="0" y="0"/>
              <a:ext cx="2709333" cy="1006547"/>
            </a:xfrm>
            <a:custGeom>
              <a:avLst/>
              <a:gdLst/>
              <a:ahLst/>
              <a:cxnLst/>
              <a:rect l="l" t="t" r="r" b="b"/>
              <a:pathLst>
                <a:path w="2709333" h="1006547">
                  <a:moveTo>
                    <a:pt x="0" y="0"/>
                  </a:moveTo>
                  <a:lnTo>
                    <a:pt x="2709333" y="0"/>
                  </a:lnTo>
                  <a:lnTo>
                    <a:pt x="2709333" y="1006547"/>
                  </a:lnTo>
                  <a:lnTo>
                    <a:pt x="0" y="1006547"/>
                  </a:lnTo>
                  <a:close/>
                </a:path>
              </a:pathLst>
            </a:custGeom>
            <a:solidFill>
              <a:srgbClr val="F2C70F">
                <a:alpha val="46667"/>
              </a:srgbClr>
            </a:solidFill>
          </p:spPr>
        </p:sp>
        <p:sp>
          <p:nvSpPr>
            <p:cNvPr id="4" name="TextBox 4"/>
            <p:cNvSpPr txBox="1"/>
            <p:nvPr/>
          </p:nvSpPr>
          <p:spPr>
            <a:xfrm>
              <a:off x="0" y="-38100"/>
              <a:ext cx="2709333" cy="1044647"/>
            </a:xfrm>
            <a:prstGeom prst="rect">
              <a:avLst/>
            </a:prstGeom>
          </p:spPr>
          <p:txBody>
            <a:bodyPr lIns="50800" tIns="50800" rIns="50800" bIns="50800" rtlCol="0" anchor="ctr"/>
            <a:lstStyle/>
            <a:p>
              <a:pPr algn="ctr">
                <a:lnSpc>
                  <a:spcPts val="2799"/>
                </a:lnSpc>
              </a:pPr>
              <a:endParaRPr/>
            </a:p>
          </p:txBody>
        </p:sp>
      </p:grpSp>
      <p:grpSp>
        <p:nvGrpSpPr>
          <p:cNvPr id="5" name="Group 5"/>
          <p:cNvGrpSpPr/>
          <p:nvPr/>
        </p:nvGrpSpPr>
        <p:grpSpPr>
          <a:xfrm>
            <a:off x="200536" y="0"/>
            <a:ext cx="4892539" cy="10287000"/>
            <a:chOff x="0" y="0"/>
            <a:chExt cx="1288570" cy="2709333"/>
          </a:xfrm>
        </p:grpSpPr>
        <p:sp>
          <p:nvSpPr>
            <p:cNvPr id="6" name="Freeform 6"/>
            <p:cNvSpPr/>
            <p:nvPr/>
          </p:nvSpPr>
          <p:spPr>
            <a:xfrm>
              <a:off x="0" y="0"/>
              <a:ext cx="1288570" cy="2709333"/>
            </a:xfrm>
            <a:custGeom>
              <a:avLst/>
              <a:gdLst/>
              <a:ahLst/>
              <a:cxnLst/>
              <a:rect l="l" t="t" r="r" b="b"/>
              <a:pathLst>
                <a:path w="1288570" h="2709333">
                  <a:moveTo>
                    <a:pt x="0" y="0"/>
                  </a:moveTo>
                  <a:lnTo>
                    <a:pt x="1288570" y="0"/>
                  </a:lnTo>
                  <a:lnTo>
                    <a:pt x="1288570" y="2709333"/>
                  </a:lnTo>
                  <a:lnTo>
                    <a:pt x="0" y="2709333"/>
                  </a:lnTo>
                  <a:close/>
                </a:path>
              </a:pathLst>
            </a:custGeom>
            <a:solidFill>
              <a:srgbClr val="749F6B">
                <a:alpha val="46667"/>
              </a:srgbClr>
            </a:solidFill>
          </p:spPr>
        </p:sp>
        <p:sp>
          <p:nvSpPr>
            <p:cNvPr id="7" name="TextBox 7"/>
            <p:cNvSpPr txBox="1"/>
            <p:nvPr/>
          </p:nvSpPr>
          <p:spPr>
            <a:xfrm>
              <a:off x="0" y="-38100"/>
              <a:ext cx="1288570" cy="2747433"/>
            </a:xfrm>
            <a:prstGeom prst="rect">
              <a:avLst/>
            </a:prstGeom>
          </p:spPr>
          <p:txBody>
            <a:bodyPr lIns="50800" tIns="50800" rIns="50800" bIns="50800" rtlCol="0" anchor="ctr"/>
            <a:lstStyle/>
            <a:p>
              <a:pPr algn="ctr">
                <a:lnSpc>
                  <a:spcPts val="2799"/>
                </a:lnSpc>
              </a:pPr>
              <a:endParaRPr/>
            </a:p>
          </p:txBody>
        </p:sp>
      </p:grpSp>
      <p:sp>
        <p:nvSpPr>
          <p:cNvPr id="8" name="Freeform 8"/>
          <p:cNvSpPr/>
          <p:nvPr/>
        </p:nvSpPr>
        <p:spPr>
          <a:xfrm>
            <a:off x="1028700" y="5621908"/>
            <a:ext cx="3656135" cy="3220167"/>
          </a:xfrm>
          <a:custGeom>
            <a:avLst/>
            <a:gdLst/>
            <a:ahLst/>
            <a:cxnLst/>
            <a:rect l="l" t="t" r="r" b="b"/>
            <a:pathLst>
              <a:path w="3656135" h="3220167">
                <a:moveTo>
                  <a:pt x="0" y="0"/>
                </a:moveTo>
                <a:lnTo>
                  <a:pt x="3656135" y="0"/>
                </a:lnTo>
                <a:lnTo>
                  <a:pt x="3656135" y="3220167"/>
                </a:lnTo>
                <a:lnTo>
                  <a:pt x="0" y="3220167"/>
                </a:lnTo>
                <a:lnTo>
                  <a:pt x="0" y="0"/>
                </a:lnTo>
                <a:close/>
              </a:path>
            </a:pathLst>
          </a:custGeom>
          <a:blipFill>
            <a:blip r:embed="rId2"/>
            <a:stretch>
              <a:fillRect l="-8864" r="-8864"/>
            </a:stretch>
          </a:blipFill>
        </p:spPr>
      </p:sp>
      <p:grpSp>
        <p:nvGrpSpPr>
          <p:cNvPr id="9" name="Group 9"/>
          <p:cNvGrpSpPr/>
          <p:nvPr/>
        </p:nvGrpSpPr>
        <p:grpSpPr>
          <a:xfrm rot="5400000">
            <a:off x="5891567" y="3023833"/>
            <a:ext cx="10287000" cy="4239333"/>
            <a:chOff x="0" y="0"/>
            <a:chExt cx="2709333" cy="1116532"/>
          </a:xfrm>
        </p:grpSpPr>
        <p:sp>
          <p:nvSpPr>
            <p:cNvPr id="10" name="Freeform 10"/>
            <p:cNvSpPr/>
            <p:nvPr/>
          </p:nvSpPr>
          <p:spPr>
            <a:xfrm>
              <a:off x="0" y="0"/>
              <a:ext cx="2709333" cy="1116532"/>
            </a:xfrm>
            <a:custGeom>
              <a:avLst/>
              <a:gdLst/>
              <a:ahLst/>
              <a:cxnLst/>
              <a:rect l="l" t="t" r="r" b="b"/>
              <a:pathLst>
                <a:path w="2709333" h="1116532">
                  <a:moveTo>
                    <a:pt x="0" y="0"/>
                  </a:moveTo>
                  <a:lnTo>
                    <a:pt x="2709333" y="0"/>
                  </a:lnTo>
                  <a:lnTo>
                    <a:pt x="2709333" y="1116532"/>
                  </a:lnTo>
                  <a:lnTo>
                    <a:pt x="0" y="1116532"/>
                  </a:lnTo>
                  <a:close/>
                </a:path>
              </a:pathLst>
            </a:custGeom>
            <a:solidFill>
              <a:srgbClr val="1C8EF4">
                <a:alpha val="50980"/>
              </a:srgbClr>
            </a:solidFill>
          </p:spPr>
        </p:sp>
        <p:sp>
          <p:nvSpPr>
            <p:cNvPr id="11" name="TextBox 11"/>
            <p:cNvSpPr txBox="1"/>
            <p:nvPr/>
          </p:nvSpPr>
          <p:spPr>
            <a:xfrm>
              <a:off x="0" y="-38100"/>
              <a:ext cx="2709333" cy="1154632"/>
            </a:xfrm>
            <a:prstGeom prst="rect">
              <a:avLst/>
            </a:prstGeom>
          </p:spPr>
          <p:txBody>
            <a:bodyPr lIns="50800" tIns="50800" rIns="50800" bIns="50800" rtlCol="0" anchor="ctr"/>
            <a:lstStyle/>
            <a:p>
              <a:pPr algn="ctr">
                <a:lnSpc>
                  <a:spcPts val="2799"/>
                </a:lnSpc>
              </a:pPr>
              <a:endParaRPr/>
            </a:p>
          </p:txBody>
        </p:sp>
      </p:grpSp>
      <p:sp>
        <p:nvSpPr>
          <p:cNvPr id="12" name="Freeform 12"/>
          <p:cNvSpPr/>
          <p:nvPr/>
        </p:nvSpPr>
        <p:spPr>
          <a:xfrm>
            <a:off x="9277698" y="5913683"/>
            <a:ext cx="3458396" cy="2316002"/>
          </a:xfrm>
          <a:custGeom>
            <a:avLst/>
            <a:gdLst/>
            <a:ahLst/>
            <a:cxnLst/>
            <a:rect l="l" t="t" r="r" b="b"/>
            <a:pathLst>
              <a:path w="3458396" h="2316002">
                <a:moveTo>
                  <a:pt x="0" y="0"/>
                </a:moveTo>
                <a:lnTo>
                  <a:pt x="3458396" y="0"/>
                </a:lnTo>
                <a:lnTo>
                  <a:pt x="3458396" y="2316002"/>
                </a:lnTo>
                <a:lnTo>
                  <a:pt x="0" y="2316002"/>
                </a:lnTo>
                <a:lnTo>
                  <a:pt x="0" y="0"/>
                </a:lnTo>
                <a:close/>
              </a:path>
            </a:pathLst>
          </a:custGeom>
          <a:blipFill>
            <a:blip r:embed="rId3"/>
            <a:stretch>
              <a:fillRect/>
            </a:stretch>
          </a:blipFill>
        </p:spPr>
      </p:sp>
      <p:grpSp>
        <p:nvGrpSpPr>
          <p:cNvPr id="13" name="Group 13"/>
          <p:cNvGrpSpPr/>
          <p:nvPr/>
        </p:nvGrpSpPr>
        <p:grpSpPr>
          <a:xfrm>
            <a:off x="13154733" y="-534836"/>
            <a:ext cx="4915934" cy="10858576"/>
            <a:chOff x="0" y="0"/>
            <a:chExt cx="1294732" cy="2859872"/>
          </a:xfrm>
        </p:grpSpPr>
        <p:sp>
          <p:nvSpPr>
            <p:cNvPr id="14" name="Freeform 14"/>
            <p:cNvSpPr/>
            <p:nvPr/>
          </p:nvSpPr>
          <p:spPr>
            <a:xfrm>
              <a:off x="0" y="0"/>
              <a:ext cx="1294732" cy="2859872"/>
            </a:xfrm>
            <a:custGeom>
              <a:avLst/>
              <a:gdLst/>
              <a:ahLst/>
              <a:cxnLst/>
              <a:rect l="l" t="t" r="r" b="b"/>
              <a:pathLst>
                <a:path w="1294732" h="2859872">
                  <a:moveTo>
                    <a:pt x="0" y="0"/>
                  </a:moveTo>
                  <a:lnTo>
                    <a:pt x="1294732" y="0"/>
                  </a:lnTo>
                  <a:lnTo>
                    <a:pt x="1294732" y="2859872"/>
                  </a:lnTo>
                  <a:lnTo>
                    <a:pt x="0" y="2859872"/>
                  </a:lnTo>
                  <a:close/>
                </a:path>
              </a:pathLst>
            </a:custGeom>
            <a:solidFill>
              <a:srgbClr val="076286">
                <a:alpha val="46667"/>
              </a:srgbClr>
            </a:solidFill>
          </p:spPr>
        </p:sp>
        <p:sp>
          <p:nvSpPr>
            <p:cNvPr id="15" name="TextBox 15"/>
            <p:cNvSpPr txBox="1"/>
            <p:nvPr/>
          </p:nvSpPr>
          <p:spPr>
            <a:xfrm>
              <a:off x="0" y="-38100"/>
              <a:ext cx="1294732" cy="2897972"/>
            </a:xfrm>
            <a:prstGeom prst="rect">
              <a:avLst/>
            </a:prstGeom>
          </p:spPr>
          <p:txBody>
            <a:bodyPr lIns="50800" tIns="50800" rIns="50800" bIns="50800" rtlCol="0" anchor="ctr"/>
            <a:lstStyle/>
            <a:p>
              <a:pPr algn="ctr">
                <a:lnSpc>
                  <a:spcPts val="2799"/>
                </a:lnSpc>
              </a:pPr>
              <a:endParaRPr/>
            </a:p>
          </p:txBody>
        </p:sp>
      </p:grpSp>
      <p:sp>
        <p:nvSpPr>
          <p:cNvPr id="16" name="Freeform 16"/>
          <p:cNvSpPr/>
          <p:nvPr/>
        </p:nvSpPr>
        <p:spPr>
          <a:xfrm>
            <a:off x="7003942" y="5621908"/>
            <a:ext cx="1616040" cy="1575639"/>
          </a:xfrm>
          <a:custGeom>
            <a:avLst/>
            <a:gdLst/>
            <a:ahLst/>
            <a:cxnLst/>
            <a:rect l="l" t="t" r="r" b="b"/>
            <a:pathLst>
              <a:path w="1616040" h="1575639">
                <a:moveTo>
                  <a:pt x="0" y="0"/>
                </a:moveTo>
                <a:lnTo>
                  <a:pt x="1616041" y="0"/>
                </a:lnTo>
                <a:lnTo>
                  <a:pt x="1616041" y="1575639"/>
                </a:lnTo>
                <a:lnTo>
                  <a:pt x="0" y="157563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a:off x="5311174" y="3638351"/>
            <a:ext cx="1854245" cy="2156099"/>
          </a:xfrm>
          <a:custGeom>
            <a:avLst/>
            <a:gdLst/>
            <a:ahLst/>
            <a:cxnLst/>
            <a:rect l="l" t="t" r="r" b="b"/>
            <a:pathLst>
              <a:path w="1854245" h="2156099">
                <a:moveTo>
                  <a:pt x="0" y="0"/>
                </a:moveTo>
                <a:lnTo>
                  <a:pt x="1854245" y="0"/>
                </a:lnTo>
                <a:lnTo>
                  <a:pt x="1854245" y="2156098"/>
                </a:lnTo>
                <a:lnTo>
                  <a:pt x="0" y="21560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13679757" y="1028700"/>
            <a:ext cx="3865886" cy="2265168"/>
          </a:xfrm>
          <a:custGeom>
            <a:avLst/>
            <a:gdLst/>
            <a:ahLst/>
            <a:cxnLst/>
            <a:rect l="l" t="t" r="r" b="b"/>
            <a:pathLst>
              <a:path w="3865886" h="2265168">
                <a:moveTo>
                  <a:pt x="0" y="0"/>
                </a:moveTo>
                <a:lnTo>
                  <a:pt x="3865886" y="0"/>
                </a:lnTo>
                <a:lnTo>
                  <a:pt x="3865886" y="2265168"/>
                </a:lnTo>
                <a:lnTo>
                  <a:pt x="0" y="2265168"/>
                </a:lnTo>
                <a:lnTo>
                  <a:pt x="0" y="0"/>
                </a:lnTo>
                <a:close/>
              </a:path>
            </a:pathLst>
          </a:custGeom>
          <a:blipFill>
            <a:blip r:embed="rId8"/>
            <a:stretch>
              <a:fillRect/>
            </a:stretch>
          </a:blipFill>
        </p:spPr>
      </p:sp>
      <p:sp>
        <p:nvSpPr>
          <p:cNvPr id="19" name="AutoShape 19"/>
          <p:cNvSpPr/>
          <p:nvPr/>
        </p:nvSpPr>
        <p:spPr>
          <a:xfrm>
            <a:off x="1139445" y="9658350"/>
            <a:ext cx="16276505" cy="38100"/>
          </a:xfrm>
          <a:prstGeom prst="line">
            <a:avLst/>
          </a:prstGeom>
          <a:ln w="38100" cap="flat">
            <a:solidFill>
              <a:srgbClr val="000000"/>
            </a:solidFill>
            <a:prstDash val="solid"/>
            <a:headEnd type="none" w="sm" len="sm"/>
            <a:tailEnd type="none" w="sm" len="sm"/>
          </a:ln>
        </p:spPr>
      </p:sp>
      <p:sp>
        <p:nvSpPr>
          <p:cNvPr id="20" name="Freeform 20"/>
          <p:cNvSpPr/>
          <p:nvPr/>
        </p:nvSpPr>
        <p:spPr>
          <a:xfrm>
            <a:off x="14234842" y="5931203"/>
            <a:ext cx="2755717" cy="3147810"/>
          </a:xfrm>
          <a:custGeom>
            <a:avLst/>
            <a:gdLst/>
            <a:ahLst/>
            <a:cxnLst/>
            <a:rect l="l" t="t" r="r" b="b"/>
            <a:pathLst>
              <a:path w="2755717" h="3147810">
                <a:moveTo>
                  <a:pt x="0" y="0"/>
                </a:moveTo>
                <a:lnTo>
                  <a:pt x="2755717" y="0"/>
                </a:lnTo>
                <a:lnTo>
                  <a:pt x="2755717" y="3147810"/>
                </a:lnTo>
                <a:lnTo>
                  <a:pt x="0" y="3147810"/>
                </a:lnTo>
                <a:lnTo>
                  <a:pt x="0" y="0"/>
                </a:lnTo>
                <a:close/>
              </a:path>
            </a:pathLst>
          </a:custGeom>
          <a:blipFill>
            <a:blip r:embed="rId9"/>
            <a:stretch>
              <a:fillRect l="-51872" r="-31753"/>
            </a:stretch>
          </a:blipFill>
        </p:spPr>
      </p:sp>
      <p:sp>
        <p:nvSpPr>
          <p:cNvPr id="21" name="AutoShape 21"/>
          <p:cNvSpPr/>
          <p:nvPr/>
        </p:nvSpPr>
        <p:spPr>
          <a:xfrm>
            <a:off x="982750" y="519119"/>
            <a:ext cx="16276505" cy="38100"/>
          </a:xfrm>
          <a:prstGeom prst="line">
            <a:avLst/>
          </a:prstGeom>
          <a:ln w="38100" cap="flat">
            <a:solidFill>
              <a:srgbClr val="000000"/>
            </a:solidFill>
            <a:prstDash val="solid"/>
            <a:headEnd type="none" w="sm" len="sm"/>
            <a:tailEnd type="none" w="sm" len="sm"/>
          </a:ln>
        </p:spPr>
      </p:sp>
      <p:sp>
        <p:nvSpPr>
          <p:cNvPr id="22" name="Freeform 22"/>
          <p:cNvSpPr/>
          <p:nvPr/>
        </p:nvSpPr>
        <p:spPr>
          <a:xfrm>
            <a:off x="1139401" y="6522953"/>
            <a:ext cx="3099931" cy="2319121"/>
          </a:xfrm>
          <a:custGeom>
            <a:avLst/>
            <a:gdLst/>
            <a:ahLst/>
            <a:cxnLst/>
            <a:rect l="l" t="t" r="r" b="b"/>
            <a:pathLst>
              <a:path w="3099931" h="2319121">
                <a:moveTo>
                  <a:pt x="0" y="0"/>
                </a:moveTo>
                <a:lnTo>
                  <a:pt x="3099931" y="0"/>
                </a:lnTo>
                <a:lnTo>
                  <a:pt x="3099931" y="2319122"/>
                </a:lnTo>
                <a:lnTo>
                  <a:pt x="0" y="2319122"/>
                </a:lnTo>
                <a:lnTo>
                  <a:pt x="0" y="0"/>
                </a:lnTo>
                <a:close/>
              </a:path>
            </a:pathLst>
          </a:custGeom>
          <a:blipFill>
            <a:blip r:embed="rId2"/>
            <a:stretch>
              <a:fillRect/>
            </a:stretch>
          </a:blipFill>
        </p:spPr>
      </p:sp>
      <p:grpSp>
        <p:nvGrpSpPr>
          <p:cNvPr id="23" name="Group 23"/>
          <p:cNvGrpSpPr/>
          <p:nvPr/>
        </p:nvGrpSpPr>
        <p:grpSpPr>
          <a:xfrm>
            <a:off x="854600" y="3638351"/>
            <a:ext cx="3584412" cy="1960593"/>
            <a:chOff x="0" y="0"/>
            <a:chExt cx="4779215" cy="2614124"/>
          </a:xfrm>
        </p:grpSpPr>
        <p:sp>
          <p:nvSpPr>
            <p:cNvPr id="24" name="TextBox 24"/>
            <p:cNvSpPr txBox="1"/>
            <p:nvPr/>
          </p:nvSpPr>
          <p:spPr>
            <a:xfrm>
              <a:off x="0" y="2370974"/>
              <a:ext cx="4779215" cy="243150"/>
            </a:xfrm>
            <a:prstGeom prst="rect">
              <a:avLst/>
            </a:prstGeom>
          </p:spPr>
          <p:txBody>
            <a:bodyPr lIns="0" tIns="0" rIns="0" bIns="0" rtlCol="0" anchor="t">
              <a:spAutoFit/>
            </a:bodyPr>
            <a:lstStyle/>
            <a:p>
              <a:pPr algn="ctr">
                <a:lnSpc>
                  <a:spcPts val="1589"/>
                </a:lnSpc>
              </a:pPr>
              <a:r>
                <a:rPr lang="en-US" sz="1045" spc="230">
                  <a:solidFill>
                    <a:srgbClr val="000000"/>
                  </a:solidFill>
                  <a:latin typeface="Glacial Indifference"/>
                  <a:ea typeface="Glacial Indifference"/>
                  <a:cs typeface="Glacial Indifference"/>
                  <a:sym typeface="Glacial Indifference"/>
                </a:rPr>
                <a:t>QUE DEBEMOS SABER DE UN BAJO CAMPO</a:t>
              </a:r>
            </a:p>
          </p:txBody>
        </p:sp>
        <p:sp>
          <p:nvSpPr>
            <p:cNvPr id="25" name="TextBox 25"/>
            <p:cNvSpPr txBox="1"/>
            <p:nvPr/>
          </p:nvSpPr>
          <p:spPr>
            <a:xfrm>
              <a:off x="0" y="-38100"/>
              <a:ext cx="4779215" cy="243150"/>
            </a:xfrm>
            <a:prstGeom prst="rect">
              <a:avLst/>
            </a:prstGeom>
          </p:spPr>
          <p:txBody>
            <a:bodyPr lIns="0" tIns="0" rIns="0" bIns="0" rtlCol="0" anchor="t">
              <a:spAutoFit/>
            </a:bodyPr>
            <a:lstStyle/>
            <a:p>
              <a:pPr algn="ctr">
                <a:lnSpc>
                  <a:spcPts val="1589"/>
                </a:lnSpc>
              </a:pPr>
              <a:r>
                <a:rPr lang="en-US" sz="1045" spc="230">
                  <a:solidFill>
                    <a:srgbClr val="000000"/>
                  </a:solidFill>
                  <a:latin typeface="Glacial Indifference"/>
                  <a:ea typeface="Glacial Indifference"/>
                  <a:cs typeface="Glacial Indifference"/>
                  <a:sym typeface="Glacial Indifference"/>
                </a:rPr>
                <a:t>DESCRIPCIÓN TECNICA </a:t>
              </a:r>
            </a:p>
          </p:txBody>
        </p:sp>
        <p:sp>
          <p:nvSpPr>
            <p:cNvPr id="26" name="TextBox 26"/>
            <p:cNvSpPr txBox="1"/>
            <p:nvPr/>
          </p:nvSpPr>
          <p:spPr>
            <a:xfrm>
              <a:off x="0" y="506474"/>
              <a:ext cx="4779215" cy="1704809"/>
            </a:xfrm>
            <a:prstGeom prst="rect">
              <a:avLst/>
            </a:prstGeom>
          </p:spPr>
          <p:txBody>
            <a:bodyPr lIns="0" tIns="0" rIns="0" bIns="0" rtlCol="0" anchor="t">
              <a:spAutoFit/>
            </a:bodyPr>
            <a:lstStyle/>
            <a:p>
              <a:pPr algn="ctr">
                <a:lnSpc>
                  <a:spcPts val="4933"/>
                </a:lnSpc>
              </a:pPr>
              <a:r>
                <a:rPr lang="en-US" sz="4610" spc="161">
                  <a:solidFill>
                    <a:srgbClr val="000000"/>
                  </a:solidFill>
                  <a:latin typeface="Garet"/>
                  <a:ea typeface="Garet"/>
                  <a:cs typeface="Garet"/>
                  <a:sym typeface="Garet"/>
                </a:rPr>
                <a:t>O-SCAN ESAOTE </a:t>
              </a:r>
            </a:p>
          </p:txBody>
        </p:sp>
      </p:grpSp>
      <p:grpSp>
        <p:nvGrpSpPr>
          <p:cNvPr id="27" name="Group 27"/>
          <p:cNvGrpSpPr/>
          <p:nvPr/>
        </p:nvGrpSpPr>
        <p:grpSpPr>
          <a:xfrm>
            <a:off x="13806730" y="4282067"/>
            <a:ext cx="3498475" cy="1469849"/>
            <a:chOff x="0" y="0"/>
            <a:chExt cx="4664633" cy="1959799"/>
          </a:xfrm>
        </p:grpSpPr>
        <p:sp>
          <p:nvSpPr>
            <p:cNvPr id="28" name="TextBox 28"/>
            <p:cNvSpPr txBox="1"/>
            <p:nvPr/>
          </p:nvSpPr>
          <p:spPr>
            <a:xfrm>
              <a:off x="0" y="1713381"/>
              <a:ext cx="4664633" cy="246419"/>
            </a:xfrm>
            <a:prstGeom prst="rect">
              <a:avLst/>
            </a:prstGeom>
          </p:spPr>
          <p:txBody>
            <a:bodyPr lIns="0" tIns="0" rIns="0" bIns="0" rtlCol="0" anchor="t">
              <a:spAutoFit/>
            </a:bodyPr>
            <a:lstStyle/>
            <a:p>
              <a:pPr algn="ctr">
                <a:lnSpc>
                  <a:spcPts val="1637"/>
                </a:lnSpc>
              </a:pPr>
              <a:r>
                <a:rPr lang="en-US" sz="1077" spc="237">
                  <a:solidFill>
                    <a:srgbClr val="000000"/>
                  </a:solidFill>
                  <a:latin typeface="Glacial Indifference"/>
                  <a:ea typeface="Glacial Indifference"/>
                  <a:cs typeface="Glacial Indifference"/>
                  <a:sym typeface="Glacial Indifference"/>
                </a:rPr>
                <a:t>RESONANCIA OSTEOARTICULAR</a:t>
              </a:r>
            </a:p>
          </p:txBody>
        </p:sp>
        <p:sp>
          <p:nvSpPr>
            <p:cNvPr id="29" name="TextBox 29"/>
            <p:cNvSpPr txBox="1"/>
            <p:nvPr/>
          </p:nvSpPr>
          <p:spPr>
            <a:xfrm>
              <a:off x="0" y="-38100"/>
              <a:ext cx="4664633" cy="246419"/>
            </a:xfrm>
            <a:prstGeom prst="rect">
              <a:avLst/>
            </a:prstGeom>
          </p:spPr>
          <p:txBody>
            <a:bodyPr lIns="0" tIns="0" rIns="0" bIns="0" rtlCol="0" anchor="t">
              <a:spAutoFit/>
            </a:bodyPr>
            <a:lstStyle/>
            <a:p>
              <a:pPr algn="ctr">
                <a:lnSpc>
                  <a:spcPts val="1637"/>
                </a:lnSpc>
              </a:pPr>
              <a:r>
                <a:rPr lang="en-US" sz="1077" spc="237">
                  <a:solidFill>
                    <a:srgbClr val="000000"/>
                  </a:solidFill>
                  <a:latin typeface="Glacial Indifference"/>
                  <a:ea typeface="Glacial Indifference"/>
                  <a:cs typeface="Glacial Indifference"/>
                  <a:sym typeface="Glacial Indifference"/>
                </a:rPr>
                <a:t>COMENZAMOS</a:t>
              </a:r>
            </a:p>
          </p:txBody>
        </p:sp>
        <p:sp>
          <p:nvSpPr>
            <p:cNvPr id="30" name="TextBox 30"/>
            <p:cNvSpPr txBox="1"/>
            <p:nvPr/>
          </p:nvSpPr>
          <p:spPr>
            <a:xfrm>
              <a:off x="0" y="437588"/>
              <a:ext cx="4664633" cy="1166814"/>
            </a:xfrm>
            <a:prstGeom prst="rect">
              <a:avLst/>
            </a:prstGeom>
          </p:spPr>
          <p:txBody>
            <a:bodyPr lIns="0" tIns="0" rIns="0" bIns="0" rtlCol="0" anchor="t">
              <a:spAutoFit/>
            </a:bodyPr>
            <a:lstStyle/>
            <a:p>
              <a:pPr algn="ctr">
                <a:lnSpc>
                  <a:spcPts val="3388"/>
                </a:lnSpc>
              </a:pPr>
              <a:r>
                <a:rPr lang="en-US" sz="3167" spc="110">
                  <a:solidFill>
                    <a:srgbClr val="000000"/>
                  </a:solidFill>
                  <a:latin typeface="Garet"/>
                  <a:ea typeface="Garet"/>
                  <a:cs typeface="Garet"/>
                  <a:sym typeface="Garet"/>
                </a:rPr>
                <a:t>PROTOCOLO DE ESTUDIOS</a:t>
              </a:r>
            </a:p>
          </p:txBody>
        </p:sp>
      </p:grpSp>
      <p:grpSp>
        <p:nvGrpSpPr>
          <p:cNvPr id="31" name="Group 31"/>
          <p:cNvGrpSpPr/>
          <p:nvPr/>
        </p:nvGrpSpPr>
        <p:grpSpPr>
          <a:xfrm>
            <a:off x="4806856" y="1506503"/>
            <a:ext cx="4314147" cy="1536535"/>
            <a:chOff x="0" y="0"/>
            <a:chExt cx="5752195" cy="2048713"/>
          </a:xfrm>
        </p:grpSpPr>
        <p:sp>
          <p:nvSpPr>
            <p:cNvPr id="32" name="TextBox 32"/>
            <p:cNvSpPr txBox="1"/>
            <p:nvPr/>
          </p:nvSpPr>
          <p:spPr>
            <a:xfrm>
              <a:off x="0" y="1765753"/>
              <a:ext cx="5752195" cy="282960"/>
            </a:xfrm>
            <a:prstGeom prst="rect">
              <a:avLst/>
            </a:prstGeom>
          </p:spPr>
          <p:txBody>
            <a:bodyPr lIns="0" tIns="0" rIns="0" bIns="0" rtlCol="0" anchor="t">
              <a:spAutoFit/>
            </a:bodyPr>
            <a:lstStyle/>
            <a:p>
              <a:pPr algn="ctr">
                <a:lnSpc>
                  <a:spcPts val="1897"/>
                </a:lnSpc>
              </a:pPr>
              <a:r>
                <a:rPr lang="en-US" sz="1248" spc="274">
                  <a:solidFill>
                    <a:srgbClr val="000000"/>
                  </a:solidFill>
                  <a:latin typeface="Glacial Indifference"/>
                  <a:ea typeface="Glacial Indifference"/>
                  <a:cs typeface="Glacial Indifference"/>
                  <a:sym typeface="Glacial Indifference"/>
                </a:rPr>
                <a:t>CON QUE BOBINAS TRABAJAMOS ?</a:t>
              </a:r>
            </a:p>
          </p:txBody>
        </p:sp>
        <p:sp>
          <p:nvSpPr>
            <p:cNvPr id="33" name="TextBox 33"/>
            <p:cNvSpPr txBox="1"/>
            <p:nvPr/>
          </p:nvSpPr>
          <p:spPr>
            <a:xfrm>
              <a:off x="0" y="-38100"/>
              <a:ext cx="5752195" cy="282960"/>
            </a:xfrm>
            <a:prstGeom prst="rect">
              <a:avLst/>
            </a:prstGeom>
          </p:spPr>
          <p:txBody>
            <a:bodyPr lIns="0" tIns="0" rIns="0" bIns="0" rtlCol="0" anchor="t">
              <a:spAutoFit/>
            </a:bodyPr>
            <a:lstStyle/>
            <a:p>
              <a:pPr algn="ctr">
                <a:lnSpc>
                  <a:spcPts val="1897"/>
                </a:lnSpc>
              </a:pPr>
              <a:r>
                <a:rPr lang="en-US" sz="1248" spc="274">
                  <a:solidFill>
                    <a:srgbClr val="000000"/>
                  </a:solidFill>
                  <a:latin typeface="Glacial Indifference"/>
                  <a:ea typeface="Glacial Indifference"/>
                  <a:cs typeface="Glacial Indifference"/>
                  <a:sym typeface="Glacial Indifference"/>
                </a:rPr>
                <a:t>IMPORTANTE</a:t>
              </a:r>
            </a:p>
          </p:txBody>
        </p:sp>
        <p:sp>
          <p:nvSpPr>
            <p:cNvPr id="34" name="TextBox 34"/>
            <p:cNvSpPr txBox="1"/>
            <p:nvPr/>
          </p:nvSpPr>
          <p:spPr>
            <a:xfrm>
              <a:off x="0" y="603234"/>
              <a:ext cx="5752195" cy="964427"/>
            </a:xfrm>
            <a:prstGeom prst="rect">
              <a:avLst/>
            </a:prstGeom>
          </p:spPr>
          <p:txBody>
            <a:bodyPr lIns="0" tIns="0" rIns="0" bIns="0" rtlCol="0" anchor="t">
              <a:spAutoFit/>
            </a:bodyPr>
            <a:lstStyle/>
            <a:p>
              <a:pPr algn="ctr">
                <a:lnSpc>
                  <a:spcPts val="5441"/>
                </a:lnSpc>
              </a:pPr>
              <a:r>
                <a:rPr lang="en-US" sz="5085" spc="178">
                  <a:solidFill>
                    <a:srgbClr val="000000"/>
                  </a:solidFill>
                  <a:latin typeface="Garet"/>
                  <a:ea typeface="Garet"/>
                  <a:cs typeface="Garet"/>
                  <a:sym typeface="Garet"/>
                </a:rPr>
                <a:t>BOBINAS</a:t>
              </a:r>
            </a:p>
          </p:txBody>
        </p:sp>
      </p:grpSp>
      <p:grpSp>
        <p:nvGrpSpPr>
          <p:cNvPr id="35" name="Group 35"/>
          <p:cNvGrpSpPr/>
          <p:nvPr/>
        </p:nvGrpSpPr>
        <p:grpSpPr>
          <a:xfrm>
            <a:off x="9237619" y="4373390"/>
            <a:ext cx="3498475" cy="1203440"/>
            <a:chOff x="0" y="0"/>
            <a:chExt cx="4664633" cy="1604586"/>
          </a:xfrm>
        </p:grpSpPr>
        <p:sp>
          <p:nvSpPr>
            <p:cNvPr id="36" name="TextBox 36"/>
            <p:cNvSpPr txBox="1"/>
            <p:nvPr/>
          </p:nvSpPr>
          <p:spPr>
            <a:xfrm>
              <a:off x="0" y="1423534"/>
              <a:ext cx="4664633" cy="181052"/>
            </a:xfrm>
            <a:prstGeom prst="rect">
              <a:avLst/>
            </a:prstGeom>
          </p:spPr>
          <p:txBody>
            <a:bodyPr lIns="0" tIns="0" rIns="0" bIns="0" rtlCol="0" anchor="t">
              <a:spAutoFit/>
            </a:bodyPr>
            <a:lstStyle/>
            <a:p>
              <a:pPr algn="ctr">
                <a:lnSpc>
                  <a:spcPts val="1181"/>
                </a:lnSpc>
              </a:pPr>
              <a:r>
                <a:rPr lang="en-US" sz="777" spc="171">
                  <a:solidFill>
                    <a:srgbClr val="000000"/>
                  </a:solidFill>
                  <a:latin typeface="Glacial Indifference"/>
                  <a:ea typeface="Glacial Indifference"/>
                  <a:cs typeface="Glacial Indifference"/>
                  <a:sym typeface="Glacial Indifference"/>
                </a:rPr>
                <a:t>NUESTRA CARTA DE PRESENTACIÓN</a:t>
              </a:r>
            </a:p>
          </p:txBody>
        </p:sp>
        <p:sp>
          <p:nvSpPr>
            <p:cNvPr id="37" name="TextBox 37"/>
            <p:cNvSpPr txBox="1"/>
            <p:nvPr/>
          </p:nvSpPr>
          <p:spPr>
            <a:xfrm>
              <a:off x="0" y="-28575"/>
              <a:ext cx="4664633" cy="181052"/>
            </a:xfrm>
            <a:prstGeom prst="rect">
              <a:avLst/>
            </a:prstGeom>
          </p:spPr>
          <p:txBody>
            <a:bodyPr lIns="0" tIns="0" rIns="0" bIns="0" rtlCol="0" anchor="t">
              <a:spAutoFit/>
            </a:bodyPr>
            <a:lstStyle/>
            <a:p>
              <a:pPr algn="ctr">
                <a:lnSpc>
                  <a:spcPts val="1181"/>
                </a:lnSpc>
              </a:pPr>
              <a:r>
                <a:rPr lang="en-US" sz="777" spc="171">
                  <a:solidFill>
                    <a:srgbClr val="000000"/>
                  </a:solidFill>
                  <a:latin typeface="Glacial Indifference"/>
                  <a:ea typeface="Glacial Indifference"/>
                  <a:cs typeface="Glacial Indifference"/>
                  <a:sym typeface="Glacial Indifference"/>
                </a:rPr>
                <a:t>IMPORTANTE</a:t>
              </a:r>
            </a:p>
          </p:txBody>
        </p:sp>
        <p:sp>
          <p:nvSpPr>
            <p:cNvPr id="38" name="TextBox 38"/>
            <p:cNvSpPr txBox="1"/>
            <p:nvPr/>
          </p:nvSpPr>
          <p:spPr>
            <a:xfrm>
              <a:off x="0" y="362696"/>
              <a:ext cx="4664633" cy="942335"/>
            </a:xfrm>
            <a:prstGeom prst="rect">
              <a:avLst/>
            </a:prstGeom>
          </p:spPr>
          <p:txBody>
            <a:bodyPr lIns="0" tIns="0" rIns="0" bIns="0" rtlCol="0" anchor="t">
              <a:spAutoFit/>
            </a:bodyPr>
            <a:lstStyle/>
            <a:p>
              <a:pPr algn="ctr">
                <a:lnSpc>
                  <a:spcPts val="2746"/>
                </a:lnSpc>
              </a:pPr>
              <a:r>
                <a:rPr lang="en-US" sz="2567" spc="89">
                  <a:solidFill>
                    <a:srgbClr val="000000"/>
                  </a:solidFill>
                  <a:latin typeface="Garet"/>
                  <a:ea typeface="Garet"/>
                  <a:cs typeface="Garet"/>
                  <a:sym typeface="Garet"/>
                </a:rPr>
                <a:t>PROTOCOLO DE POSICIONAMIENTO</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2950</Words>
  <Application>Microsoft Office PowerPoint</Application>
  <PresentationFormat>Personalizado</PresentationFormat>
  <Paragraphs>572</Paragraphs>
  <Slides>70</Slides>
  <Notes>0</Notes>
  <HiddenSlides>0</HiddenSlides>
  <MMClips>5</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70</vt:i4>
      </vt:variant>
    </vt:vector>
  </HeadingPairs>
  <TitlesOfParts>
    <vt:vector size="78" baseType="lpstr">
      <vt:lpstr>Arial</vt:lpstr>
      <vt:lpstr>Garet</vt:lpstr>
      <vt:lpstr>Calibri</vt:lpstr>
      <vt:lpstr>Glacial Indifference</vt:lpstr>
      <vt:lpstr>Open Sans</vt:lpstr>
      <vt:lpstr>Open Sans Bold</vt:lpstr>
      <vt:lpstr>Garet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Resonancia Magnética Osteoarticular</dc:title>
  <cp:lastModifiedBy>Luffi</cp:lastModifiedBy>
  <cp:revision>2</cp:revision>
  <dcterms:created xsi:type="dcterms:W3CDTF">2006-08-16T00:00:00Z</dcterms:created>
  <dcterms:modified xsi:type="dcterms:W3CDTF">2025-01-24T14:52:01Z</dcterms:modified>
  <dc:identifier>DAFtm87g36c</dc:identifier>
</cp:coreProperties>
</file>